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58" r:id="rId5"/>
    <p:sldId id="262" r:id="rId6"/>
    <p:sldId id="259" r:id="rId7"/>
    <p:sldId id="263" r:id="rId8"/>
    <p:sldId id="265" r:id="rId9"/>
    <p:sldId id="260" r:id="rId10"/>
    <p:sldId id="264" r:id="rId11"/>
    <p:sldId id="266" r:id="rId12"/>
    <p:sldId id="268" r:id="rId13"/>
    <p:sldId id="269" r:id="rId14"/>
    <p:sldId id="261" r:id="rId15"/>
    <p:sldId id="267" r:id="rId16"/>
    <p:sldId id="270" r:id="rId17"/>
    <p:sldId id="271" r:id="rId18"/>
    <p:sldId id="280" r:id="rId19"/>
    <p:sldId id="278" r:id="rId20"/>
    <p:sldId id="279" r:id="rId21"/>
    <p:sldId id="272" r:id="rId22"/>
    <p:sldId id="273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9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9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45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0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7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11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1149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2757" y="159673"/>
            <a:ext cx="8390706" cy="6401359"/>
            <a:chOff x="179512" y="260648"/>
            <a:chExt cx="8390706" cy="640135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60648"/>
              <a:ext cx="6530915" cy="39159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551700"/>
              <a:ext cx="5510386" cy="31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10 Beautiful Drea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8544" y="2823770"/>
            <a:ext cx="448816" cy="448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16530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Música: Sueño </a:t>
            </a:r>
            <a:r>
              <a:rPr lang="en-GB" sz="1600" dirty="0"/>
              <a:t>hermoso</a:t>
            </a:r>
          </a:p>
        </p:txBody>
      </p:sp>
    </p:spTree>
    <p:extLst>
      <p:ext uri="{BB962C8B-B14F-4D97-AF65-F5344CB8AC3E}">
        <p14:creationId xmlns:p14="http://schemas.microsoft.com/office/powerpoint/2010/main" val="28469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0688"/>
            <a:ext cx="90364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… </a:t>
            </a:r>
            <a:r>
              <a:rPr lang="es-ES" sz="2400" b="1" dirty="0">
                <a:latin typeface="Comic Sans MS" panose="030F0702030302020204" pitchFamily="66" charset="0"/>
              </a:rPr>
              <a:t>En un ecosistema como el amazónico,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la importancia de cada parte en el cuidado del todo 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se vuelve ineludible. Las tierras bajas y la vegetación marina también necesitan ser fertilizadas por lo que arrastra el Amazonas.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El </a:t>
            </a:r>
            <a:r>
              <a:rPr lang="es-ES" sz="2400" b="1" dirty="0">
                <a:latin typeface="Comic Sans MS" panose="030F0702030302020204" pitchFamily="66" charset="0"/>
              </a:rPr>
              <a:t>grito de la Amazonia alcanza a todos porque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la </a:t>
            </a:r>
            <a:r>
              <a:rPr lang="es-ES" sz="2400" b="1" dirty="0">
                <a:latin typeface="Comic Sans MS" panose="030F0702030302020204" pitchFamily="66" charset="0"/>
              </a:rPr>
              <a:t>conquista y explotación de los recursos </a:t>
            </a:r>
            <a:r>
              <a:rPr lang="es-ES" sz="2400" b="1" dirty="0" smtClean="0">
                <a:latin typeface="Comic Sans MS" panose="030F0702030302020204" pitchFamily="66" charset="0"/>
              </a:rPr>
              <a:t>amenaza </a:t>
            </a: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hoy </a:t>
            </a:r>
            <a:r>
              <a:rPr lang="es-ES" sz="2400" b="1" dirty="0">
                <a:latin typeface="Comic Sans MS" panose="030F0702030302020204" pitchFamily="66" charset="0"/>
              </a:rPr>
              <a:t>la misma capacidad de acogida del medioambiente: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i="1" u="sng" dirty="0" smtClean="0">
                <a:latin typeface="Comic Sans MS" panose="030F0702030302020204" pitchFamily="66" charset="0"/>
              </a:rPr>
              <a:t>el </a:t>
            </a:r>
            <a:r>
              <a:rPr lang="es-ES" sz="2400" b="1" i="1" u="sng" dirty="0">
                <a:latin typeface="Comic Sans MS" panose="030F0702030302020204" pitchFamily="66" charset="0"/>
              </a:rPr>
              <a:t>ambiente como “recurso” pone en peligro </a:t>
            </a:r>
            <a:endParaRPr lang="es-ES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i="1" u="sng" dirty="0" smtClean="0">
                <a:latin typeface="Comic Sans MS" panose="030F0702030302020204" pitchFamily="66" charset="0"/>
              </a:rPr>
              <a:t>el </a:t>
            </a:r>
            <a:r>
              <a:rPr lang="es-ES" sz="2400" b="1" i="1" u="sng" dirty="0">
                <a:latin typeface="Comic Sans MS" panose="030F0702030302020204" pitchFamily="66" charset="0"/>
              </a:rPr>
              <a:t>ambiente  como “casa</a:t>
            </a:r>
            <a:r>
              <a:rPr lang="es-ES" sz="2400" b="1" dirty="0">
                <a:latin typeface="Comic Sans MS" panose="030F0702030302020204" pitchFamily="66" charset="0"/>
              </a:rPr>
              <a:t>”.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El interés de unas pocas empresas poderosas </a:t>
            </a:r>
            <a:r>
              <a:rPr lang="es-ES" sz="2400" b="1" dirty="0" smtClean="0">
                <a:latin typeface="Comic Sans MS" panose="030F0702030302020204" pitchFamily="66" charset="0"/>
              </a:rPr>
              <a:t>no </a:t>
            </a:r>
            <a:r>
              <a:rPr lang="es-ES" sz="2400" b="1" dirty="0">
                <a:latin typeface="Comic Sans MS" panose="030F0702030302020204" pitchFamily="66" charset="0"/>
              </a:rPr>
              <a:t>debería estar por encima del bien de la Amazonia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y </a:t>
            </a:r>
            <a:r>
              <a:rPr lang="es-ES" sz="2400" b="1" dirty="0">
                <a:latin typeface="Comic Sans MS" panose="030F0702030302020204" pitchFamily="66" charset="0"/>
              </a:rPr>
              <a:t>de la humanidad entera.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48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9289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+mj-lt"/>
              </a:rPr>
              <a:t>Una </a:t>
            </a:r>
            <a:r>
              <a:rPr lang="es-ES" sz="2400" b="1" dirty="0">
                <a:latin typeface="+mj-lt"/>
              </a:rPr>
              <a:t>lección que cada país necesita aprender </a:t>
            </a:r>
            <a:r>
              <a:rPr lang="es-ES" sz="2400" b="1" dirty="0" smtClean="0">
                <a:latin typeface="+mj-lt"/>
              </a:rPr>
              <a:t>...</a:t>
            </a:r>
          </a:p>
          <a:p>
            <a:pPr marL="457200" indent="-457200" algn="ctr">
              <a:buAutoNum type="arabicPeriod" startAt="11"/>
            </a:pPr>
            <a:endParaRPr lang="es-ES" sz="2400" b="1" dirty="0">
              <a:latin typeface="+mj-lt"/>
            </a:endParaRP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Cada gobierno  debe cumplir con su deber </a:t>
            </a:r>
            <a:r>
              <a:rPr lang="es-ES" sz="2400" b="1" dirty="0" smtClean="0">
                <a:latin typeface="Comic Sans MS" panose="030F0702030302020204" pitchFamily="66" charset="0"/>
              </a:rPr>
              <a:t>propio</a:t>
            </a: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y no delegable  de preservar el medio </a:t>
            </a:r>
            <a:r>
              <a:rPr lang="es-ES" sz="2400" b="1" dirty="0" smtClean="0">
                <a:latin typeface="Comic Sans MS" panose="030F0702030302020204" pitchFamily="66" charset="0"/>
              </a:rPr>
              <a:t>ambiente</a:t>
            </a: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y los recursos naturales de su país</a:t>
            </a:r>
            <a:r>
              <a:rPr lang="es-ES" sz="2400" b="1" dirty="0" smtClean="0"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sin venderse a intereses  espurios locales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o </a:t>
            </a:r>
            <a:r>
              <a:rPr lang="es-ES" sz="2400" b="1" dirty="0">
                <a:latin typeface="Comic Sans MS" panose="030F0702030302020204" pitchFamily="66" charset="0"/>
              </a:rPr>
              <a:t>internacionales.</a:t>
            </a:r>
            <a:r>
              <a:rPr lang="es-ES" sz="2400" b="1" dirty="0">
                <a:latin typeface="+mj-lt"/>
              </a:rPr>
              <a:t> </a:t>
            </a:r>
            <a:r>
              <a:rPr lang="es-ES" sz="2400" b="1" dirty="0" smtClean="0">
                <a:latin typeface="Comic Sans MS" panose="030F0702030302020204" pitchFamily="66" charset="0"/>
              </a:rPr>
              <a:t>  </a:t>
            </a:r>
            <a:r>
              <a:rPr lang="en-GB" sz="1200" b="1" dirty="0" smtClean="0">
                <a:latin typeface="Comic Sans MS" panose="030F0702030302020204" pitchFamily="66" charset="0"/>
              </a:rPr>
              <a:t>QA 50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4221088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Por nuestra causa, miles de especies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ya no darán gloria a Dios con su existencia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 ni podrán comunicarnos su propio mensaje.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No tenemos derecho.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54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952" y="692696"/>
            <a:ext cx="90364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Aprendiendo </a:t>
            </a:r>
            <a:r>
              <a:rPr lang="es-ES" sz="2400" b="1" dirty="0">
                <a:latin typeface="Comic Sans MS" panose="030F0702030302020204" pitchFamily="66" charset="0"/>
              </a:rPr>
              <a:t>de los pueblos originarios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podemos </a:t>
            </a:r>
            <a:r>
              <a:rPr lang="es-ES" sz="2400" b="1" dirty="0">
                <a:latin typeface="Comic Sans MS" panose="030F0702030302020204" pitchFamily="66" charset="0"/>
              </a:rPr>
              <a:t>contemplar la Amazonia y no sólo analizarla,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para </a:t>
            </a:r>
            <a:r>
              <a:rPr lang="es-ES" sz="2400" b="1" i="1" u="sng" dirty="0">
                <a:latin typeface="Comic Sans MS" panose="030F0702030302020204" pitchFamily="66" charset="0"/>
              </a:rPr>
              <a:t>reconocer ese misterio precioso que nos supera</a:t>
            </a:r>
            <a:r>
              <a:rPr lang="es-ES" sz="2400" b="1" dirty="0">
                <a:latin typeface="Comic Sans MS" panose="030F0702030302020204" pitchFamily="66" charset="0"/>
              </a:rPr>
              <a:t>. Podemos amarla y no sólo utilizarla, para que el amor despierte un interés hondo y sincero. 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Es más, podemos sentirnos íntimamente unidos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a </a:t>
            </a:r>
            <a:r>
              <a:rPr lang="es-ES" sz="2400" b="1" dirty="0">
                <a:latin typeface="Comic Sans MS" panose="030F0702030302020204" pitchFamily="66" charset="0"/>
              </a:rPr>
              <a:t>ella y no sólo defenderla, y entonces la Amazonia se volverá nuestra como una madre.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Porque </a:t>
            </a:r>
            <a:r>
              <a:rPr lang="es-ES" sz="2400" b="1" i="1" u="sng" dirty="0">
                <a:latin typeface="Comic Sans MS" panose="030F0702030302020204" pitchFamily="66" charset="0"/>
              </a:rPr>
              <a:t>el mundo no se contempla desde </a:t>
            </a:r>
            <a:r>
              <a:rPr lang="es-ES" sz="2400" b="1" i="1" u="sng" dirty="0" smtClean="0">
                <a:latin typeface="Comic Sans MS" panose="030F0702030302020204" pitchFamily="66" charset="0"/>
              </a:rPr>
              <a:t>fuera</a:t>
            </a:r>
          </a:p>
          <a:p>
            <a:pPr algn="ctr"/>
            <a:r>
              <a:rPr lang="es-ES" sz="2400" b="1" i="1" u="sng" dirty="0" smtClean="0">
                <a:latin typeface="Comic Sans MS" panose="030F0702030302020204" pitchFamily="66" charset="0"/>
              </a:rPr>
              <a:t> </a:t>
            </a:r>
            <a:r>
              <a:rPr lang="es-ES" sz="2400" b="1" i="1" u="sng" dirty="0">
                <a:latin typeface="Comic Sans MS" panose="030F0702030302020204" pitchFamily="66" charset="0"/>
              </a:rPr>
              <a:t>sino desde dentro, reconociendo los lazos con los que el Padre nos ha unido a todos los seres</a:t>
            </a:r>
            <a:r>
              <a:rPr lang="es-ES" sz="2400" b="1" dirty="0">
                <a:latin typeface="Comic Sans MS" panose="030F0702030302020204" pitchFamily="66" charset="0"/>
              </a:rPr>
              <a:t>.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55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0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48680"/>
            <a:ext cx="90364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El </a:t>
            </a:r>
            <a:r>
              <a:rPr lang="es-ES" sz="2400" b="1" dirty="0"/>
              <a:t>papa Francisco habla de la necesidad de</a:t>
            </a:r>
            <a:r>
              <a:rPr lang="es-ES" sz="2400" b="1" dirty="0" smtClean="0"/>
              <a:t>:</a:t>
            </a:r>
          </a:p>
          <a:p>
            <a:pPr algn="ctr"/>
            <a:endParaRPr lang="en-GB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‘desarrollar nuevos hábitos en las personas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y en los grupos humanos.  Desafortunadamente, muchos habitantes de la Amazonía han adquirido costumbres típicas de las grandes ciudades, donde el consumismo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y </a:t>
            </a:r>
            <a:r>
              <a:rPr lang="es-ES" sz="2400" b="1" dirty="0">
                <a:latin typeface="Comic Sans MS" panose="030F0702030302020204" pitchFamily="66" charset="0"/>
              </a:rPr>
              <a:t>la cultura de los desechos  ya están profundamente arraigados.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No habrá una ecología saludable y sostenible,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capaz </a:t>
            </a:r>
            <a:r>
              <a:rPr lang="es-ES" sz="2400" b="1" dirty="0">
                <a:latin typeface="Comic Sans MS" panose="030F0702030302020204" pitchFamily="66" charset="0"/>
              </a:rPr>
              <a:t>de transformar algo, si las personas no cambian,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si no se les anima a </a:t>
            </a:r>
            <a:r>
              <a:rPr lang="es-ES" sz="2400" b="1" i="1" u="sng" dirty="0">
                <a:latin typeface="Comic Sans MS" panose="030F0702030302020204" pitchFamily="66" charset="0"/>
              </a:rPr>
              <a:t>elegir otro estilo de vida,  </a:t>
            </a:r>
            <a:endParaRPr lang="es-ES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i="1" u="sng" dirty="0" smtClean="0">
                <a:latin typeface="Comic Sans MS" panose="030F0702030302020204" pitchFamily="66" charset="0"/>
              </a:rPr>
              <a:t>menos </a:t>
            </a:r>
            <a:r>
              <a:rPr lang="es-ES" sz="2400" b="1" i="1" u="sng" dirty="0">
                <a:latin typeface="Comic Sans MS" panose="030F0702030302020204" pitchFamily="66" charset="0"/>
              </a:rPr>
              <a:t>voraz, más sereno, más respetuoso, </a:t>
            </a:r>
            <a:endParaRPr lang="es-ES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i="1" u="sng" dirty="0" smtClean="0">
                <a:latin typeface="Comic Sans MS" panose="030F0702030302020204" pitchFamily="66" charset="0"/>
              </a:rPr>
              <a:t> </a:t>
            </a:r>
            <a:r>
              <a:rPr lang="es-ES" sz="2400" b="1" i="1" u="sng" dirty="0">
                <a:latin typeface="Comic Sans MS" panose="030F0702030302020204" pitchFamily="66" charset="0"/>
              </a:rPr>
              <a:t>menos ansioso, más fraterno</a:t>
            </a:r>
            <a:r>
              <a:rPr lang="es-ES" sz="2400" b="1" dirty="0">
                <a:latin typeface="Comic Sans MS" panose="030F0702030302020204" pitchFamily="66" charset="0"/>
              </a:rPr>
              <a:t>..’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58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0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1614" y="692696"/>
            <a:ext cx="73268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Sueño </a:t>
            </a:r>
            <a:r>
              <a:rPr lang="es-E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con comunidades cristianas capaces de entregarse y de encarnarse en la Amazonia, hasta el punto de regalar a la Iglesia nuevos rostros con rasgos </a:t>
            </a:r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amazónicos ... </a:t>
            </a:r>
            <a:endParaRPr lang="es-ES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7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106" y="3140968"/>
            <a:ext cx="8635596" cy="2812157"/>
            <a:chOff x="0" y="2348880"/>
            <a:chExt cx="8635596" cy="281215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016" y="2348880"/>
              <a:ext cx="1891814" cy="281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5"/>
            <a:stretch/>
          </p:blipFill>
          <p:spPr bwMode="auto">
            <a:xfrm>
              <a:off x="3710830" y="2348880"/>
              <a:ext cx="2465356" cy="281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48880"/>
              <a:ext cx="1819016" cy="2801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356"/>
            <a:stretch/>
          </p:blipFill>
          <p:spPr bwMode="auto">
            <a:xfrm>
              <a:off x="6162134" y="2348881"/>
              <a:ext cx="2473462" cy="281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540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081" y="1052736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La </a:t>
            </a:r>
            <a:r>
              <a:rPr lang="es-ES" sz="2400" b="1" dirty="0">
                <a:latin typeface="Comic Sans MS" panose="030F0702030302020204" pitchFamily="66" charset="0"/>
              </a:rPr>
              <a:t>auténtica opción por los más pobres y olvidados,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al mismo tiempo que nos mueve a liberarlos de la miseria material y a defender sus derechos, </a:t>
            </a:r>
            <a:r>
              <a:rPr lang="es-ES" sz="2400" b="1" dirty="0" smtClean="0">
                <a:latin typeface="Comic Sans MS" panose="030F0702030302020204" pitchFamily="66" charset="0"/>
              </a:rPr>
              <a:t>implica </a:t>
            </a:r>
            <a:r>
              <a:rPr lang="es-ES" sz="2400" b="1" dirty="0">
                <a:latin typeface="Comic Sans MS" panose="030F0702030302020204" pitchFamily="66" charset="0"/>
              </a:rPr>
              <a:t>proponerles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i="1" u="sng" dirty="0" smtClean="0">
                <a:latin typeface="Comic Sans MS" panose="030F0702030302020204" pitchFamily="66" charset="0"/>
              </a:rPr>
              <a:t>la </a:t>
            </a:r>
            <a:r>
              <a:rPr lang="es-ES" sz="2400" b="1" i="1" u="sng" dirty="0">
                <a:latin typeface="Comic Sans MS" panose="030F0702030302020204" pitchFamily="66" charset="0"/>
              </a:rPr>
              <a:t>amistad con el Señor </a:t>
            </a:r>
            <a:r>
              <a:rPr lang="es-ES" sz="2400" b="1" i="1" u="sng" dirty="0" smtClean="0">
                <a:latin typeface="Comic Sans MS" panose="030F0702030302020204" pitchFamily="66" charset="0"/>
              </a:rPr>
              <a:t>que </a:t>
            </a:r>
            <a:r>
              <a:rPr lang="es-ES" sz="2400" b="1" i="1" u="sng" dirty="0">
                <a:latin typeface="Comic Sans MS" panose="030F0702030302020204" pitchFamily="66" charset="0"/>
              </a:rPr>
              <a:t>los promueve y dignifica.  </a:t>
            </a:r>
            <a:endParaRPr lang="es-ES" sz="2400" b="1" i="1" u="sng" dirty="0" smtClean="0"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Sería </a:t>
            </a:r>
            <a:r>
              <a:rPr lang="es-ES" sz="2400" b="1" dirty="0">
                <a:latin typeface="Comic Sans MS" panose="030F0702030302020204" pitchFamily="66" charset="0"/>
              </a:rPr>
              <a:t>triste que reciban de nosotros un código de doctrinas o un imperativo moral, pero no </a:t>
            </a:r>
            <a:r>
              <a:rPr lang="es-ES" sz="2400" b="1" i="1" u="sng" dirty="0">
                <a:latin typeface="Comic Sans MS" panose="030F0702030302020204" pitchFamily="66" charset="0"/>
              </a:rPr>
              <a:t>el gran anuncio salvífico</a:t>
            </a:r>
            <a:r>
              <a:rPr lang="es-ES" sz="2400" b="1" dirty="0">
                <a:latin typeface="Comic Sans MS" panose="030F0702030302020204" pitchFamily="66" charset="0"/>
              </a:rPr>
              <a:t>,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ese </a:t>
            </a:r>
            <a:r>
              <a:rPr lang="es-ES" sz="2400" b="1" dirty="0">
                <a:latin typeface="Comic Sans MS" panose="030F0702030302020204" pitchFamily="66" charset="0"/>
              </a:rPr>
              <a:t>grito misionero que apunta al corazón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y da sentido a todo lo demás.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QA 63</a:t>
            </a:r>
            <a:r>
              <a:rPr lang="en-GB" sz="2400" b="1" dirty="0" smtClean="0">
                <a:latin typeface="Comic Sans MS" panose="030F0702030302020204" pitchFamily="66" charset="0"/>
              </a:rPr>
              <a:t> 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48680"/>
            <a:ext cx="8748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Tampoco </a:t>
            </a:r>
            <a:r>
              <a:rPr lang="es-ES" sz="2400" b="1" dirty="0">
                <a:latin typeface="Comic Sans MS" panose="030F0702030302020204" pitchFamily="66" charset="0"/>
              </a:rPr>
              <a:t>podemos conformarnos con un mensaje social</a:t>
            </a:r>
            <a:r>
              <a:rPr lang="es-ES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 </a:t>
            </a:r>
            <a:r>
              <a:rPr lang="es-ES" sz="2400" b="1" dirty="0">
                <a:latin typeface="Comic Sans MS" panose="030F0702030302020204" pitchFamily="66" charset="0"/>
              </a:rPr>
              <a:t>Si damos la vida para servirlos, por la </a:t>
            </a:r>
            <a:r>
              <a:rPr lang="es-ES" sz="2400" b="1" dirty="0" smtClean="0">
                <a:latin typeface="Comic Sans MS" panose="030F0702030302020204" pitchFamily="66" charset="0"/>
              </a:rPr>
              <a:t>justicia</a:t>
            </a: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y la dignidad que ellos </a:t>
            </a:r>
            <a:r>
              <a:rPr lang="es-ES" sz="2400" b="1" dirty="0" smtClean="0">
                <a:latin typeface="Comic Sans MS" panose="030F0702030302020204" pitchFamily="66" charset="0"/>
              </a:rPr>
              <a:t>merecen, no </a:t>
            </a:r>
            <a:r>
              <a:rPr lang="es-ES" sz="2400" b="1" dirty="0">
                <a:latin typeface="Comic Sans MS" panose="030F0702030302020204" pitchFamily="66" charset="0"/>
              </a:rPr>
              <a:t>podemos ocultarles que lo hacemos porque </a:t>
            </a:r>
            <a:r>
              <a:rPr lang="es-ES" sz="2400" b="1" i="1" u="sng" dirty="0">
                <a:latin typeface="Comic Sans MS" panose="030F0702030302020204" pitchFamily="66" charset="0"/>
              </a:rPr>
              <a:t>reconocemos a Cristo en ellos  </a:t>
            </a:r>
            <a:endParaRPr lang="es-ES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y </a:t>
            </a:r>
            <a:r>
              <a:rPr lang="es-ES" sz="2400" b="1" dirty="0">
                <a:latin typeface="Comic Sans MS" panose="030F0702030302020204" pitchFamily="66" charset="0"/>
              </a:rPr>
              <a:t>porque </a:t>
            </a:r>
            <a:r>
              <a:rPr lang="es-ES" sz="2400" b="1" i="1" u="sng" dirty="0">
                <a:latin typeface="Comic Sans MS" panose="030F0702030302020204" pitchFamily="66" charset="0"/>
              </a:rPr>
              <a:t>descubrimos la inmensa dignidad </a:t>
            </a:r>
            <a:endParaRPr lang="es-ES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i="1" u="sng" dirty="0" smtClean="0">
                <a:latin typeface="Comic Sans MS" panose="030F0702030302020204" pitchFamily="66" charset="0"/>
              </a:rPr>
              <a:t>que </a:t>
            </a:r>
            <a:r>
              <a:rPr lang="es-ES" sz="2400" b="1" i="1" u="sng" dirty="0">
                <a:latin typeface="Comic Sans MS" panose="030F0702030302020204" pitchFamily="66" charset="0"/>
              </a:rPr>
              <a:t>les otorga el Padre Dios que los ama </a:t>
            </a:r>
            <a:r>
              <a:rPr lang="es-ES" sz="2400" b="1" i="1" u="sng" dirty="0" smtClean="0">
                <a:latin typeface="Comic Sans MS" panose="030F0702030302020204" pitchFamily="66" charset="0"/>
              </a:rPr>
              <a:t>infinitamente</a:t>
            </a:r>
            <a:r>
              <a:rPr lang="es-ES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63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9672" y="4266813"/>
            <a:ext cx="5888304" cy="2362022"/>
            <a:chOff x="1619672" y="4266813"/>
            <a:chExt cx="5888304" cy="236202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92"/>
            <a:stretch/>
          </p:blipFill>
          <p:spPr bwMode="auto">
            <a:xfrm>
              <a:off x="1619672" y="4266813"/>
              <a:ext cx="2402652" cy="236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8"/>
            <a:stretch/>
          </p:blipFill>
          <p:spPr bwMode="auto">
            <a:xfrm>
              <a:off x="4022324" y="4266813"/>
              <a:ext cx="3485652" cy="236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11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174" y="1268760"/>
            <a:ext cx="87565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La </a:t>
            </a:r>
            <a:r>
              <a:rPr lang="es-ES" sz="2400" b="1" dirty="0">
                <a:latin typeface="Comic Sans MS" panose="030F0702030302020204" pitchFamily="66" charset="0"/>
              </a:rPr>
              <a:t>Iglesia siempre reconfigura su propia identidad en escucha y diálogo con las personas, realidades  e historias donde se encuentra.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marL="457200" indent="-457200" algn="ctr">
              <a:buAutoNum type="arabicPeriod" startAt="17"/>
            </a:pPr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De </a:t>
            </a:r>
            <a:r>
              <a:rPr lang="es-ES" sz="2400" b="1" dirty="0">
                <a:latin typeface="Comic Sans MS" panose="030F0702030302020204" pitchFamily="66" charset="0"/>
              </a:rPr>
              <a:t>esa forma podrá desarrollarse cada vez más un necesario proceso de inculturación, </a:t>
            </a:r>
            <a:r>
              <a:rPr lang="es-ES" sz="2400" b="1" dirty="0" smtClean="0">
                <a:latin typeface="Comic Sans MS" panose="030F0702030302020204" pitchFamily="66" charset="0"/>
              </a:rPr>
              <a:t>que </a:t>
            </a:r>
            <a:r>
              <a:rPr lang="es-ES" sz="2400" b="1" dirty="0">
                <a:latin typeface="Comic Sans MS" panose="030F0702030302020204" pitchFamily="66" charset="0"/>
              </a:rPr>
              <a:t>no desprecia nada de lo bueno que ya existe </a:t>
            </a:r>
            <a:r>
              <a:rPr lang="es-ES" sz="2400" b="1" dirty="0" smtClean="0">
                <a:latin typeface="Comic Sans MS" panose="030F0702030302020204" pitchFamily="66" charset="0"/>
              </a:rPr>
              <a:t>en </a:t>
            </a:r>
            <a:r>
              <a:rPr lang="es-ES" sz="2400" b="1" dirty="0">
                <a:latin typeface="Comic Sans MS" panose="030F0702030302020204" pitchFamily="66" charset="0"/>
              </a:rPr>
              <a:t>las culturas amazónicas, sino que lo recoge 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y </a:t>
            </a:r>
            <a:r>
              <a:rPr lang="es-ES" sz="2400" b="1" dirty="0">
                <a:latin typeface="Comic Sans MS" panose="030F0702030302020204" pitchFamily="66" charset="0"/>
              </a:rPr>
              <a:t>lo lleva a la plenitud a la luz del </a:t>
            </a:r>
            <a:r>
              <a:rPr lang="es-ES" sz="2400" b="1" dirty="0" smtClean="0">
                <a:latin typeface="Comic Sans MS" panose="030F0702030302020204" pitchFamily="66" charset="0"/>
              </a:rPr>
              <a:t>Evangelio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66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9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9607" y="908720"/>
            <a:ext cx="8064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... </a:t>
            </a:r>
            <a:r>
              <a:rPr lang="es-ES" sz="2400" b="1" dirty="0">
                <a:latin typeface="Comic Sans MS" panose="030F0702030302020204" pitchFamily="66" charset="0"/>
              </a:rPr>
              <a:t>Se trata de la auténtica Tradición de la Iglesia, que no es un depósito estático </a:t>
            </a:r>
            <a:r>
              <a:rPr lang="es-ES" sz="2400" b="1" dirty="0" smtClean="0">
                <a:latin typeface="Comic Sans MS" panose="030F0702030302020204" pitchFamily="66" charset="0"/>
              </a:rPr>
              <a:t>ni </a:t>
            </a:r>
            <a:r>
              <a:rPr lang="es-ES" sz="2400" b="1" dirty="0">
                <a:latin typeface="Comic Sans MS" panose="030F0702030302020204" pitchFamily="66" charset="0"/>
              </a:rPr>
              <a:t>una pieza de museo,  sino la raíz de un árbol que crece. 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Es </a:t>
            </a:r>
            <a:r>
              <a:rPr lang="es-ES" sz="2400" b="1" dirty="0">
                <a:latin typeface="Comic Sans MS" panose="030F0702030302020204" pitchFamily="66" charset="0"/>
              </a:rPr>
              <a:t>la Tradición milenaria que testimonia </a:t>
            </a:r>
            <a:r>
              <a:rPr lang="es-ES" sz="2400" b="1" dirty="0" smtClean="0">
                <a:latin typeface="Comic Sans MS" panose="030F0702030302020204" pitchFamily="66" charset="0"/>
              </a:rPr>
              <a:t>la </a:t>
            </a:r>
            <a:r>
              <a:rPr lang="es-ES" sz="2400" b="1" dirty="0">
                <a:latin typeface="Comic Sans MS" panose="030F0702030302020204" pitchFamily="66" charset="0"/>
              </a:rPr>
              <a:t>acción divina en su Pueblo y tiene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i="1" u="sng" dirty="0" smtClean="0">
                <a:latin typeface="Comic Sans MS" panose="030F0702030302020204" pitchFamily="66" charset="0"/>
              </a:rPr>
              <a:t>la </a:t>
            </a:r>
            <a:r>
              <a:rPr lang="es-ES" sz="2400" b="1" i="1" u="sng" dirty="0">
                <a:latin typeface="Comic Sans MS" panose="030F0702030302020204" pitchFamily="66" charset="0"/>
              </a:rPr>
              <a:t>misión de mantener vivo el fuego</a:t>
            </a:r>
            <a:r>
              <a:rPr lang="es-ES" sz="2400" b="1" dirty="0">
                <a:latin typeface="Comic Sans MS" panose="030F0702030302020204" pitchFamily="66" charset="0"/>
              </a:rPr>
              <a:t> 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más </a:t>
            </a:r>
            <a:r>
              <a:rPr lang="es-ES" sz="2400" b="1" dirty="0">
                <a:latin typeface="Comic Sans MS" panose="030F0702030302020204" pitchFamily="66" charset="0"/>
              </a:rPr>
              <a:t>que conservar sus cenizas</a:t>
            </a:r>
            <a:r>
              <a:rPr lang="es-ES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</a:t>
            </a:r>
            <a:r>
              <a:rPr lang="en-GB" sz="1200" b="1" dirty="0">
                <a:latin typeface="Comic Sans MS" panose="030F0702030302020204" pitchFamily="66" charset="0"/>
              </a:rPr>
              <a:t>66</a:t>
            </a:r>
          </a:p>
          <a:p>
            <a:pPr algn="ctr"/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23" y="3789040"/>
            <a:ext cx="2664296" cy="284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0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799288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omic Sans MS" panose="030F0702030302020204" pitchFamily="66" charset="0"/>
              </a:rPr>
              <a:t>La </a:t>
            </a:r>
            <a:r>
              <a:rPr lang="es-ES" sz="2400" b="1" dirty="0">
                <a:latin typeface="Comic Sans MS" panose="030F0702030302020204" pitchFamily="66" charset="0"/>
              </a:rPr>
              <a:t>fuerza y el don de las mujeres </a:t>
            </a:r>
            <a:r>
              <a:rPr lang="es-ES" sz="2400" b="1" dirty="0" smtClean="0">
                <a:latin typeface="Comic Sans MS" panose="030F0702030302020204" pitchFamily="66" charset="0"/>
              </a:rPr>
              <a:t>…</a:t>
            </a:r>
          </a:p>
          <a:p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 ... el Señor quiso manifestar su poder y su amor  a través de dos rostros humanos: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el </a:t>
            </a:r>
            <a:r>
              <a:rPr lang="es-ES" sz="2400" b="1" dirty="0">
                <a:latin typeface="Comic Sans MS" panose="030F0702030302020204" pitchFamily="66" charset="0"/>
              </a:rPr>
              <a:t>de su Hijo divino hecho hombre y el de una creatura que es mujer, </a:t>
            </a:r>
            <a:r>
              <a:rPr lang="es-ES" sz="2400" b="1" dirty="0" smtClean="0">
                <a:latin typeface="Comic Sans MS" panose="030F0702030302020204" pitchFamily="66" charset="0"/>
              </a:rPr>
              <a:t>María.</a:t>
            </a:r>
          </a:p>
          <a:p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Las </a:t>
            </a:r>
            <a:r>
              <a:rPr lang="es-ES" sz="2400" b="1" dirty="0">
                <a:latin typeface="Comic Sans MS" panose="030F0702030302020204" pitchFamily="66" charset="0"/>
              </a:rPr>
              <a:t>mujeres hacen su contribución a la Iglesia  según su propio camino y </a:t>
            </a:r>
            <a:r>
              <a:rPr lang="es-ES" sz="2400" b="1" i="1" u="sng" dirty="0">
                <a:latin typeface="Comic Sans MS" panose="030F0702030302020204" pitchFamily="66" charset="0"/>
              </a:rPr>
              <a:t>prolongando la fuerza  </a:t>
            </a:r>
            <a:endParaRPr lang="es-ES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i="1" u="sng" dirty="0" smtClean="0">
                <a:latin typeface="Comic Sans MS" panose="030F0702030302020204" pitchFamily="66" charset="0"/>
              </a:rPr>
              <a:t>y </a:t>
            </a:r>
            <a:r>
              <a:rPr lang="es-ES" sz="2400" b="1" i="1" u="sng" dirty="0">
                <a:latin typeface="Comic Sans MS" panose="030F0702030302020204" pitchFamily="66" charset="0"/>
              </a:rPr>
              <a:t>la ternura de María, la Madre </a:t>
            </a:r>
            <a:r>
              <a:rPr lang="es-ES" sz="2400" b="1" dirty="0">
                <a:latin typeface="Comic Sans MS" panose="030F0702030302020204" pitchFamily="66" charset="0"/>
              </a:rPr>
              <a:t>... </a:t>
            </a:r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Así </a:t>
            </a:r>
            <a:r>
              <a:rPr lang="es-ES" sz="2400" b="1" dirty="0">
                <a:latin typeface="Comic Sans MS" panose="030F0702030302020204" pitchFamily="66" charset="0"/>
              </a:rPr>
              <a:t>entendemos radicalmente por qué sin mujeres la Iglesia se derrumba, ya que muchas comunidades en la Amazonía se habrían desmoronado si las mujeres no hubieran estado allí, apoyándolas, conteniéndolas y cuidando de ellas. Esto muestra cuál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es </a:t>
            </a:r>
            <a:r>
              <a:rPr lang="es-ES" sz="2400" b="1" dirty="0">
                <a:latin typeface="Comic Sans MS" panose="030F0702030302020204" pitchFamily="66" charset="0"/>
              </a:rPr>
              <a:t>su poder característico.</a:t>
            </a:r>
          </a:p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 </a:t>
            </a:r>
            <a:r>
              <a:rPr lang="en-GB" sz="1200" b="1" dirty="0" smtClean="0">
                <a:latin typeface="Comic Sans MS" panose="030F0702030302020204" pitchFamily="66" charset="0"/>
              </a:rPr>
              <a:t>QA 101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544522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u="sng" dirty="0" smtClean="0">
                <a:latin typeface="Comic Sans MS" panose="030F0702030302020204" pitchFamily="66" charset="0"/>
              </a:rPr>
              <a:t>La </a:t>
            </a:r>
            <a:r>
              <a:rPr lang="es-ES" sz="2400" b="1" i="1" u="sng" dirty="0">
                <a:latin typeface="Comic Sans MS" panose="030F0702030302020204" pitchFamily="66" charset="0"/>
              </a:rPr>
              <a:t>querida Amazonia</a:t>
            </a:r>
            <a:r>
              <a:rPr lang="es-ES" sz="2400" b="1" dirty="0">
                <a:latin typeface="Comic Sans MS" panose="030F0702030302020204" pitchFamily="66" charset="0"/>
              </a:rPr>
              <a:t> se muestra ante el mundo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con todo su </a:t>
            </a:r>
            <a:r>
              <a:rPr lang="es-ES" sz="2400" b="1" i="1" dirty="0">
                <a:latin typeface="Comic Sans MS" panose="030F0702030302020204" pitchFamily="66" charset="0"/>
              </a:rPr>
              <a:t>esplendor</a:t>
            </a:r>
            <a:r>
              <a:rPr lang="es-ES" sz="2400" b="1" dirty="0">
                <a:latin typeface="Comic Sans MS" panose="030F0702030302020204" pitchFamily="66" charset="0"/>
              </a:rPr>
              <a:t>, su </a:t>
            </a:r>
            <a:r>
              <a:rPr lang="es-ES" sz="2400" b="1" i="1" dirty="0">
                <a:latin typeface="Comic Sans MS" panose="030F0702030302020204" pitchFamily="66" charset="0"/>
              </a:rPr>
              <a:t>drama</a:t>
            </a:r>
            <a:r>
              <a:rPr lang="es-ES" sz="2400" b="1" dirty="0">
                <a:latin typeface="Comic Sans MS" panose="030F0702030302020204" pitchFamily="66" charset="0"/>
              </a:rPr>
              <a:t>, su </a:t>
            </a:r>
            <a:r>
              <a:rPr lang="es-ES" sz="2400" b="1" i="1" dirty="0">
                <a:latin typeface="Comic Sans MS" panose="030F0702030302020204" pitchFamily="66" charset="0"/>
              </a:rPr>
              <a:t>misterio</a:t>
            </a:r>
            <a:r>
              <a:rPr lang="es-ES" sz="2400" b="1" dirty="0">
                <a:latin typeface="Comic Sans MS" panose="030F0702030302020204" pitchFamily="66" charset="0"/>
              </a:rPr>
              <a:t>. 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QUERIDA AMAZONIA 1 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5" y="260648"/>
            <a:ext cx="8894763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4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8680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La </a:t>
            </a:r>
            <a:r>
              <a:rPr lang="es-ES" sz="2400" b="1" dirty="0">
                <a:latin typeface="Comic Sans MS" panose="030F0702030302020204" pitchFamily="66" charset="0"/>
              </a:rPr>
              <a:t>situación actual nos exige estimular el surgimiento de otros </a:t>
            </a:r>
            <a:r>
              <a:rPr lang="es-ES" sz="2400" b="1" i="1" u="sng" dirty="0">
                <a:latin typeface="Comic Sans MS" panose="030F0702030302020204" pitchFamily="66" charset="0"/>
              </a:rPr>
              <a:t>servicios y carismas femeninos</a:t>
            </a:r>
            <a:r>
              <a:rPr lang="es-ES" sz="2400" b="1" dirty="0"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que respondan a las necesidades </a:t>
            </a:r>
            <a:r>
              <a:rPr lang="es-ES" sz="2400" b="1" dirty="0" smtClean="0">
                <a:latin typeface="Comic Sans MS" panose="030F0702030302020204" pitchFamily="66" charset="0"/>
              </a:rPr>
              <a:t>específicas </a:t>
            </a: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de </a:t>
            </a:r>
            <a:r>
              <a:rPr lang="es-ES" sz="2400" b="1" dirty="0">
                <a:latin typeface="Comic Sans MS" panose="030F0702030302020204" pitchFamily="66" charset="0"/>
              </a:rPr>
              <a:t>los pueblos amazónicos </a:t>
            </a:r>
            <a:r>
              <a:rPr lang="es-ES" sz="2400" b="1" dirty="0" smtClean="0">
                <a:latin typeface="Comic Sans MS" panose="030F0702030302020204" pitchFamily="66" charset="0"/>
              </a:rPr>
              <a:t>en </a:t>
            </a:r>
            <a:r>
              <a:rPr lang="es-ES" sz="2400" b="1" dirty="0">
                <a:latin typeface="Comic Sans MS" panose="030F0702030302020204" pitchFamily="66" charset="0"/>
              </a:rPr>
              <a:t>este momento histórico.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102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79812" y="3355357"/>
            <a:ext cx="3528392" cy="3060608"/>
            <a:chOff x="2879812" y="3355357"/>
            <a:chExt cx="3528392" cy="306060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8" t="20562" r="29289" b="13637"/>
            <a:stretch/>
          </p:blipFill>
          <p:spPr bwMode="auto">
            <a:xfrm>
              <a:off x="3203848" y="3645024"/>
              <a:ext cx="2880320" cy="27709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879812" y="3355357"/>
              <a:ext cx="3528392" cy="1152128"/>
            </a:xfrm>
            <a:prstGeom prst="rect">
              <a:avLst/>
            </a:prstGeom>
            <a:noFill/>
          </p:spPr>
          <p:txBody>
            <a:bodyPr wrap="square" rtlCol="0">
              <a:prstTxWarp prst="textArchUpPour">
                <a:avLst/>
              </a:prstTxWarp>
              <a:spAutoFit/>
            </a:bodyPr>
            <a:lstStyle/>
            <a:p>
              <a:r>
                <a:rPr lang="en-GB" sz="28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Reimaginando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480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0688"/>
            <a:ext cx="7992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Hace </a:t>
            </a:r>
            <a:r>
              <a:rPr lang="es-ES" sz="2400" b="1" dirty="0">
                <a:latin typeface="Comic Sans MS" panose="030F0702030302020204" pitchFamily="66" charset="0"/>
              </a:rPr>
              <a:t>falta aceptar con valentía la novedad del Espíritu capaz de crear siempre algo nuevo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con </a:t>
            </a:r>
            <a:r>
              <a:rPr lang="es-ES" sz="2400" b="1" dirty="0">
                <a:latin typeface="Comic Sans MS" panose="030F0702030302020204" pitchFamily="66" charset="0"/>
              </a:rPr>
              <a:t>el tesoro inagotable de Jesucristo ...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No temamos, 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no </a:t>
            </a:r>
            <a:r>
              <a:rPr lang="es-ES" sz="2400" b="1" dirty="0">
                <a:latin typeface="Comic Sans MS" panose="030F0702030302020204" pitchFamily="66" charset="0"/>
              </a:rPr>
              <a:t>le cortemos las alas al Espíritu Santo.</a:t>
            </a:r>
          </a:p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 </a:t>
            </a:r>
            <a:r>
              <a:rPr lang="en-GB" sz="1200" b="1" dirty="0" smtClean="0">
                <a:latin typeface="Comic Sans MS" panose="030F0702030302020204" pitchFamily="66" charset="0"/>
              </a:rPr>
              <a:t>QA 69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46" y="3284984"/>
            <a:ext cx="5905500" cy="33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72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3684" y="188640"/>
            <a:ext cx="681031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Madre de la vida,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en tu seno materno se fue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formando </a:t>
            </a:r>
            <a:r>
              <a:rPr lang="es-ES" sz="2400" b="1" dirty="0">
                <a:latin typeface="Comic Sans MS" panose="030F0702030302020204" pitchFamily="66" charset="0"/>
              </a:rPr>
              <a:t>Jesús,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que es el Señor de todo lo que existe.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Resucitado, Él te transformó con su luz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y te hizo reina de toda la creación.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Por eso te pedimos que reines, María,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en el corazón palpitante de la Amazonia.</a:t>
            </a: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Muéstrate como madre de todas las creaturas,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en la belleza de las flores, de los ríos,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del gran río que la atraviesa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y de todo lo que vibra en sus selvas.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Cuida con tu cariño esa explosión de hermosura.</a:t>
            </a:r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4" r="28242"/>
          <a:stretch/>
        </p:blipFill>
        <p:spPr bwMode="auto">
          <a:xfrm>
            <a:off x="-21945" y="548680"/>
            <a:ext cx="263446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764704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Pide a Jesús que derrame todo su amor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en los hombres y en las mujeres que allí habitan,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para que sepan admirarla y cuidarla.</a:t>
            </a: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Haz nacer a tu hijo en sus corazones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para que Él brille en la Amazonia,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en sus pueblos y en sus culturas,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con la luz de su Palabra, con el consuelo de su amor,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con su mensaje de fraternidad y de justicia.</a:t>
            </a: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Que en cada Eucaristía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se eleve también tanta maravilla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para la gloria del Padre.</a:t>
            </a:r>
            <a:endParaRPr lang="en-GB" sz="2400" b="1" dirty="0" smtClean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" y="476672"/>
            <a:ext cx="9100256" cy="6078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1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6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764704"/>
            <a:ext cx="82809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Madre, mira a los pobres de la Amazonia,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porque su hogar está siendo destruido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por intereses mezquinos.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¡Cuánto dolor y cuánta miseria,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cuánto abandono y cuánto atropello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en esta tierra bendita,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desbordante de vida!</a:t>
            </a: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Toca la sensibilidad de los poderosos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porque aunque sentimos que ya es tarde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nos llamas a salvar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lo que todavía vive.</a:t>
            </a:r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0" y="497810"/>
            <a:ext cx="8863307" cy="5905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2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48680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Madre del corazón traspasado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que sufres en tus hijos ultrajados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y en la naturaleza herida,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reina tú en la Amazonia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junto con tu hijo.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Reina para que nadie más se sienta dueño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de la obra de Dios.</a:t>
            </a: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En ti confiamos, Madre de la vida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no nos abandones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en esta hora oscura.</a:t>
            </a: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Amén.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46"/>
            <a:ext cx="9144000" cy="5610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61" y="481828"/>
            <a:ext cx="2384425" cy="57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9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404664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	La predicación debe encarnarse</a:t>
            </a:r>
            <a:r>
              <a:rPr lang="es-ES" sz="2400" b="1" dirty="0" smtClean="0"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la espiritualidad debe encarnarse,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las estructuras de la Iglesia deben encarnarse.  Por ello me atrevo humildemente,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en </a:t>
            </a:r>
            <a:r>
              <a:rPr lang="es-ES" sz="2400" b="1" dirty="0">
                <a:latin typeface="Comic Sans MS" panose="030F0702030302020204" pitchFamily="66" charset="0"/>
              </a:rPr>
              <a:t>esta breve Exhortación, a expresar </a:t>
            </a:r>
            <a:r>
              <a:rPr lang="es-E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cuatro grandes sueños</a:t>
            </a:r>
            <a:r>
              <a:rPr lang="es-ES" sz="2400" b="1" dirty="0">
                <a:latin typeface="Comic Sans MS" panose="030F0702030302020204" pitchFamily="66" charset="0"/>
              </a:rPr>
              <a:t> que la Amazonia me inspira..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 </a:t>
            </a:r>
            <a:r>
              <a:rPr lang="en-GB" sz="1200" b="1" dirty="0" smtClean="0">
                <a:latin typeface="Comic Sans MS" panose="030F0702030302020204" pitchFamily="66" charset="0"/>
              </a:rPr>
              <a:t>QA 6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56" y="3212976"/>
            <a:ext cx="6067561" cy="3411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67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279" y="548680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	</a:t>
            </a:r>
            <a:r>
              <a:rPr lang="es-E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Sueño con una Amazonia </a:t>
            </a:r>
            <a:endParaRPr lang="es-ES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que luche por los derechos de los más pobres,  </a:t>
            </a:r>
            <a:endParaRPr lang="es-ES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de </a:t>
            </a:r>
            <a:r>
              <a:rPr lang="es-E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los pueblos originarios, de los últimos, </a:t>
            </a:r>
            <a:endParaRPr lang="es-ES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donde </a:t>
            </a:r>
            <a:r>
              <a:rPr lang="es-E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su voz sea escuchada y su dignidad </a:t>
            </a:r>
            <a:endParaRPr lang="es-ES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sea </a:t>
            </a:r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promovida</a:t>
            </a:r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…</a:t>
            </a:r>
            <a:r>
              <a:rPr lang="es-ES" sz="2400" b="1" dirty="0" smtClean="0">
                <a:latin typeface="Comic Sans MS" panose="030F0702030302020204" pitchFamily="66" charset="0"/>
              </a:rPr>
              <a:t>   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</a:t>
            </a:r>
            <a:r>
              <a:rPr lang="en-GB" sz="1200" b="1" dirty="0" smtClean="0">
                <a:latin typeface="Comic Sans MS" panose="030F0702030302020204" pitchFamily="66" charset="0"/>
              </a:rPr>
              <a:t>7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83" y="2780928"/>
            <a:ext cx="6059445" cy="3847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2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870" y="404664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 smtClean="0">
                <a:latin typeface="Comic Sans MS" panose="030F0702030302020204" pitchFamily="66" charset="0"/>
              </a:rPr>
              <a:t>Si </a:t>
            </a:r>
            <a:r>
              <a:rPr lang="es-ES" sz="2400" b="1" dirty="0">
                <a:latin typeface="Comic Sans MS" panose="030F0702030302020204" pitchFamily="66" charset="0"/>
              </a:rPr>
              <a:t>queremos dialogar, deberíamos hacerlo ante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todo </a:t>
            </a:r>
            <a:r>
              <a:rPr lang="es-ES" sz="2400" b="1" dirty="0">
                <a:latin typeface="Comic Sans MS" panose="030F0702030302020204" pitchFamily="66" charset="0"/>
              </a:rPr>
              <a:t>con los distintos pueblos originarios, </a:t>
            </a:r>
            <a:r>
              <a:rPr lang="es-ES" sz="2400" b="1" dirty="0" smtClean="0">
                <a:latin typeface="Comic Sans MS" panose="030F0702030302020204" pitchFamily="66" charset="0"/>
              </a:rPr>
              <a:t>Ellos </a:t>
            </a:r>
            <a:r>
              <a:rPr lang="es-ES" sz="2400" b="1" dirty="0">
                <a:latin typeface="Comic Sans MS" panose="030F0702030302020204" pitchFamily="66" charset="0"/>
              </a:rPr>
              <a:t>no son un interlocutor cualquiera a quien hay que convencer, ni siquiera son uno más sentado en una mesa de pares</a:t>
            </a:r>
            <a:r>
              <a:rPr lang="es-ES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 </a:t>
            </a:r>
            <a:r>
              <a:rPr lang="es-ES" sz="2400" b="1" dirty="0">
                <a:latin typeface="Comic Sans MS" panose="030F0702030302020204" pitchFamily="66" charset="0"/>
              </a:rPr>
              <a:t>Ellos son los principales interlocutores, de los cuales ante todo tenemos que aprender, a quienes tenemos que escuchar por un deber de justicia, y a quienes debemos pedir permiso para poder presentar nuestras propuestas</a:t>
            </a:r>
            <a:r>
              <a:rPr lang="es-ES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i="1" u="sng" dirty="0">
                <a:latin typeface="Comic Sans MS" panose="030F0702030302020204" pitchFamily="66" charset="0"/>
              </a:rPr>
              <a:t>Su palabra, sus esperanzas, sus temores deberían </a:t>
            </a:r>
            <a:endParaRPr lang="es-ES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i="1" u="sng" dirty="0" smtClean="0">
                <a:latin typeface="Comic Sans MS" panose="030F0702030302020204" pitchFamily="66" charset="0"/>
              </a:rPr>
              <a:t>ser </a:t>
            </a:r>
            <a:r>
              <a:rPr lang="es-ES" sz="2400" b="1" i="1" u="sng" dirty="0">
                <a:latin typeface="Comic Sans MS" panose="030F0702030302020204" pitchFamily="66" charset="0"/>
              </a:rPr>
              <a:t>la voz más potente en cualquier mesa </a:t>
            </a:r>
            <a:r>
              <a:rPr lang="es-ES" sz="2400" b="1" i="1" u="sng" dirty="0" smtClean="0">
                <a:latin typeface="Comic Sans MS" panose="030F0702030302020204" pitchFamily="66" charset="0"/>
              </a:rPr>
              <a:t>de</a:t>
            </a:r>
          </a:p>
          <a:p>
            <a:pPr algn="ctr"/>
            <a:r>
              <a:rPr lang="es-ES" sz="2400" b="1" i="1" u="sng" dirty="0" smtClean="0">
                <a:latin typeface="Comic Sans MS" panose="030F0702030302020204" pitchFamily="66" charset="0"/>
              </a:rPr>
              <a:t> </a:t>
            </a:r>
            <a:r>
              <a:rPr lang="es-ES" sz="2400" b="1" i="1" u="sng" dirty="0">
                <a:latin typeface="Comic Sans MS" panose="030F0702030302020204" pitchFamily="66" charset="0"/>
              </a:rPr>
              <a:t>diálogo sobre la Amazonia</a:t>
            </a:r>
            <a:r>
              <a:rPr lang="es-ES" sz="2400" b="1" dirty="0">
                <a:latin typeface="Comic Sans MS" panose="030F0702030302020204" pitchFamily="66" charset="0"/>
              </a:rPr>
              <a:t>, y la gran pregunta es</a:t>
            </a:r>
            <a:r>
              <a:rPr lang="es-ES" sz="2400" b="1" dirty="0" smtClean="0"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latin typeface="Comic Sans MS" panose="030F0702030302020204" pitchFamily="66" charset="0"/>
              </a:rPr>
              <a:t>¿Cómo imaginan ellos mismos su buen vivir para si e para los que vendrán tras ellos? </a:t>
            </a:r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 26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7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5897" y="596607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Sueño </a:t>
            </a:r>
            <a:r>
              <a:rPr lang="es-E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con una Amazonia </a:t>
            </a:r>
            <a:endParaRPr lang="es-ES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que preserve esa riqueza cultural que la destaca, donde brilla de modos tan diversos </a:t>
            </a:r>
            <a:endParaRPr lang="es-ES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la belleza humana </a:t>
            </a:r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…</a:t>
            </a:r>
          </a:p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GB" sz="1200" b="1" dirty="0" smtClean="0">
                <a:latin typeface="Comic Sans MS" panose="030F0702030302020204" pitchFamily="66" charset="0"/>
              </a:rPr>
              <a:t>QA 7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35599"/>
            <a:ext cx="6083102" cy="405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3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6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6672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Todavía </a:t>
            </a:r>
            <a:r>
              <a:rPr lang="es-ES" sz="2400" b="1" dirty="0">
                <a:latin typeface="Comic Sans MS" panose="030F0702030302020204" pitchFamily="66" charset="0"/>
              </a:rPr>
              <a:t>encontramos en la Amazonia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miles </a:t>
            </a:r>
            <a:r>
              <a:rPr lang="es-ES" sz="2400" b="1" dirty="0">
                <a:latin typeface="Comic Sans MS" panose="030F0702030302020204" pitchFamily="66" charset="0"/>
              </a:rPr>
              <a:t>de comunidades indígenas, afrodescendientes, ribereños y habitantes de las ciudades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que </a:t>
            </a:r>
            <a:r>
              <a:rPr lang="es-ES" sz="2400" b="1" dirty="0">
                <a:latin typeface="Comic Sans MS" panose="030F0702030302020204" pitchFamily="66" charset="0"/>
              </a:rPr>
              <a:t>a su vez son muy diferentes entre sí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y </a:t>
            </a:r>
            <a:r>
              <a:rPr lang="es-ES" sz="2400" b="1" dirty="0">
                <a:latin typeface="Comic Sans MS" panose="030F0702030302020204" pitchFamily="66" charset="0"/>
              </a:rPr>
              <a:t>albergan una gran diversidad humana. 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i="1" u="sng" dirty="0" smtClean="0">
                <a:latin typeface="Comic Sans MS" panose="030F0702030302020204" pitchFamily="66" charset="0"/>
              </a:rPr>
              <a:t>A </a:t>
            </a:r>
            <a:r>
              <a:rPr lang="es-ES" sz="2400" b="1" i="1" u="sng" dirty="0">
                <a:latin typeface="Comic Sans MS" panose="030F0702030302020204" pitchFamily="66" charset="0"/>
              </a:rPr>
              <a:t>través de un territorio y de sus características  Dios se manifiesta, refleja algo de su inagotable belleza. Por lo tanto, los distintos grupos, en una síntesis vital con su entorno, desarrollan un modo propio de sabiduría</a:t>
            </a:r>
            <a:r>
              <a:rPr lang="es-ES" sz="2400" b="1" dirty="0">
                <a:latin typeface="Comic Sans MS" panose="030F0702030302020204" pitchFamily="66" charset="0"/>
              </a:rPr>
              <a:t>.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endParaRPr lang="es-ES" sz="2400" b="1" dirty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Quienes </a:t>
            </a:r>
            <a:r>
              <a:rPr lang="es-ES" sz="2400" b="1" dirty="0">
                <a:latin typeface="Comic Sans MS" panose="030F0702030302020204" pitchFamily="66" charset="0"/>
              </a:rPr>
              <a:t>observamos desde afuera deberíamos  evitar generalizaciones injustas, discursos simplistas  o conclusiones hechas sólo a partir de nuestras propias estructuras mentales y experiencias</a:t>
            </a:r>
            <a:r>
              <a:rPr lang="es-ES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32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571413"/>
            <a:ext cx="82809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…  hace falta amar y cuidar las raíces, porque ellas son un punto de arraigo que nos permite desarrollarnos y responder a los nuevos desafíos. Invito a los jóvenes de la Amazonia, especialmente a los indígenas, a </a:t>
            </a:r>
            <a:r>
              <a:rPr lang="es-ES" sz="2400" b="1" i="1" u="sng" dirty="0">
                <a:latin typeface="Comic Sans MS" panose="030F0702030302020204" pitchFamily="66" charset="0"/>
              </a:rPr>
              <a:t>hacerse cargo de las raíces, porque de las raíces viene la fuerza que los va a hacer crecer, florecer y fructificar</a:t>
            </a:r>
            <a:r>
              <a:rPr lang="es-ES" sz="2400" b="1" dirty="0">
                <a:latin typeface="Comic Sans MS" panose="030F0702030302020204" pitchFamily="66" charset="0"/>
              </a:rPr>
              <a:t>. Para los bautizados entre ellos, estas raíces incluyen la historia del pueblo de Israel y de la Iglesia hasta el día de hoy. Conocerlas es una fuente de alegría y sobre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todo </a:t>
            </a:r>
            <a:r>
              <a:rPr lang="es-ES" sz="2400" b="1" dirty="0">
                <a:latin typeface="Comic Sans MS" panose="030F0702030302020204" pitchFamily="66" charset="0"/>
              </a:rPr>
              <a:t>de esperanza que inspira acciones </a:t>
            </a:r>
            <a:endParaRPr lang="es-ES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latin typeface="Comic Sans MS" panose="030F0702030302020204" pitchFamily="66" charset="0"/>
              </a:rPr>
              <a:t>valientes y </a:t>
            </a:r>
            <a:r>
              <a:rPr lang="es-ES" sz="2400" b="1" dirty="0">
                <a:latin typeface="Comic Sans MS" panose="030F0702030302020204" pitchFamily="66" charset="0"/>
              </a:rPr>
              <a:t>valerosas</a:t>
            </a:r>
            <a:r>
              <a:rPr lang="es-ES" sz="2400" b="1" dirty="0" smtClean="0">
                <a:latin typeface="Comic Sans MS" panose="030F0702030302020204" pitchFamily="66" charset="0"/>
              </a:rPr>
              <a:t>..  </a:t>
            </a:r>
            <a:r>
              <a:rPr lang="en-GB" sz="1200" b="1" dirty="0" smtClean="0">
                <a:latin typeface="Comic Sans MS" panose="030F0702030302020204" pitchFamily="66" charset="0"/>
              </a:rPr>
              <a:t>QA 33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791" y="188640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Papa </a:t>
            </a:r>
            <a:r>
              <a:rPr lang="es-ES" sz="2400" b="1" dirty="0"/>
              <a:t>Francisco advierte contra ‘La visión consumista del ser humano, alentada por los engranajes de la economía globalizada actual, que tiende a homogeneizar las culturas y debilitar la inmensa variedad cultural, que es un tesoro de la humanidad.’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42016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2584" y="620688"/>
            <a:ext cx="49616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Sueño </a:t>
            </a:r>
            <a:r>
              <a:rPr lang="es-E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con una Amazonia  </a:t>
            </a:r>
            <a:endParaRPr lang="es-ES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que </a:t>
            </a:r>
            <a:r>
              <a:rPr lang="es-E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custodie celosamente la abrumadora hermosura natural que la engalana,  la vida desbordante que llena sus ríos y sus </a:t>
            </a:r>
            <a:r>
              <a:rPr lang="es-ES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selvas …</a:t>
            </a:r>
            <a:endParaRPr lang="es-ES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7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3" y="260648"/>
            <a:ext cx="3858828" cy="627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/>
          <a:stretch/>
        </p:blipFill>
        <p:spPr bwMode="auto">
          <a:xfrm>
            <a:off x="4525325" y="3399546"/>
            <a:ext cx="4268764" cy="276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9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1654</Words>
  <Application>Microsoft Office PowerPoint</Application>
  <PresentationFormat>On-screen Show (4:3)</PresentationFormat>
  <Paragraphs>192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McCabe</dc:creator>
  <cp:lastModifiedBy>Anne McCabe</cp:lastModifiedBy>
  <cp:revision>45</cp:revision>
  <dcterms:created xsi:type="dcterms:W3CDTF">2020-05-11T14:02:14Z</dcterms:created>
  <dcterms:modified xsi:type="dcterms:W3CDTF">2020-05-15T09:48:54Z</dcterms:modified>
</cp:coreProperties>
</file>