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62" r:id="rId6"/>
    <p:sldId id="259" r:id="rId7"/>
    <p:sldId id="263" r:id="rId8"/>
    <p:sldId id="265" r:id="rId9"/>
    <p:sldId id="260" r:id="rId10"/>
    <p:sldId id="264" r:id="rId11"/>
    <p:sldId id="266" r:id="rId12"/>
    <p:sldId id="268" r:id="rId13"/>
    <p:sldId id="269" r:id="rId14"/>
    <p:sldId id="261" r:id="rId15"/>
    <p:sldId id="267" r:id="rId16"/>
    <p:sldId id="270" r:id="rId17"/>
    <p:sldId id="271" r:id="rId18"/>
    <p:sldId id="280" r:id="rId19"/>
    <p:sldId id="278" r:id="rId20"/>
    <p:sldId id="279" r:id="rId21"/>
    <p:sldId id="272" r:id="rId22"/>
    <p:sldId id="27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4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0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114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2757" y="159673"/>
            <a:ext cx="8390706" cy="6401359"/>
            <a:chOff x="179512" y="260648"/>
            <a:chExt cx="8390706" cy="640135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60648"/>
              <a:ext cx="6530915" cy="3915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551700"/>
              <a:ext cx="5510386" cy="31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10 Beautiful Drea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3344" y="2653680"/>
            <a:ext cx="304800" cy="3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165304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Música :  Sonho </a:t>
            </a:r>
            <a:r>
              <a:rPr lang="en-GB" sz="1600" b="1" dirty="0"/>
              <a:t>lindo</a:t>
            </a:r>
          </a:p>
        </p:txBody>
      </p:sp>
    </p:spTree>
    <p:extLst>
      <p:ext uri="{BB962C8B-B14F-4D97-AF65-F5344CB8AC3E}">
        <p14:creationId xmlns:p14="http://schemas.microsoft.com/office/powerpoint/2010/main" val="28469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08720"/>
            <a:ext cx="9036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...  </a:t>
            </a:r>
            <a:r>
              <a:rPr lang="pt-BR" sz="2400" b="1" dirty="0">
                <a:latin typeface="Comic Sans MS" panose="030F0702030302020204" pitchFamily="66" charset="0"/>
              </a:rPr>
              <a:t>num ecossistema como o amazônico,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é incontestável a importância de cada </a:t>
            </a:r>
            <a:r>
              <a:rPr lang="pt-BR" sz="2400" b="1" dirty="0" smtClean="0">
                <a:latin typeface="Comic Sans MS" panose="030F0702030302020204" pitchFamily="66" charset="0"/>
              </a:rPr>
              <a:t>parte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para a conservação do todo.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As </a:t>
            </a:r>
            <a:r>
              <a:rPr lang="pt-BR" sz="2400" b="1" dirty="0">
                <a:latin typeface="Comic Sans MS" panose="030F0702030302020204" pitchFamily="66" charset="0"/>
              </a:rPr>
              <a:t>próprias terras costeiras e a vegetação marinha precisam ser fertilizadas por aquilo que o rio Amazonas arrasta. O grito da Amazônia chega a todos, porque a conquista  e exploração de recursos  hoje chega a ameaçar  a própria capacidade acolhedora do ambiente:  </a:t>
            </a:r>
            <a:r>
              <a:rPr lang="pt-BR" sz="2400" b="1" i="1" u="sng" dirty="0">
                <a:latin typeface="Comic Sans MS" panose="030F0702030302020204" pitchFamily="66" charset="0"/>
              </a:rPr>
              <a:t>o ambiente como “recurso” corre o perigo de ameaçar</a:t>
            </a:r>
          </a:p>
          <a:p>
            <a:pPr algn="ctr"/>
            <a:r>
              <a:rPr lang="pt-BR" sz="2400" b="1" i="1" u="sng" dirty="0">
                <a:latin typeface="Comic Sans MS" panose="030F0702030302020204" pitchFamily="66" charset="0"/>
              </a:rPr>
              <a:t>o ambiente como “lar”</a:t>
            </a:r>
            <a:r>
              <a:rPr lang="pt-BR" sz="2400" b="1" dirty="0">
                <a:latin typeface="Comic Sans MS" panose="030F0702030302020204" pitchFamily="66" charset="0"/>
              </a:rPr>
              <a:t>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O </a:t>
            </a:r>
            <a:r>
              <a:rPr lang="pt-BR" sz="2400" b="1" dirty="0">
                <a:latin typeface="Comic Sans MS" panose="030F0702030302020204" pitchFamily="66" charset="0"/>
              </a:rPr>
              <a:t>interesse de algumas empresas poderosas não deveria ser colocado acima do bem da Amazônia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e </a:t>
            </a:r>
            <a:r>
              <a:rPr lang="pt-BR" sz="2400" b="1" dirty="0">
                <a:latin typeface="Comic Sans MS" panose="030F0702030302020204" pitchFamily="66" charset="0"/>
              </a:rPr>
              <a:t>da humanidade inteira.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48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92899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+mj-lt"/>
              </a:rPr>
              <a:t>Uma </a:t>
            </a:r>
            <a:r>
              <a:rPr lang="pt-BR" sz="2400" b="1" dirty="0">
                <a:latin typeface="+mj-lt"/>
              </a:rPr>
              <a:t>lição que cada país precisa aprender … </a:t>
            </a:r>
            <a:endParaRPr lang="en-GB" sz="2400" b="1" dirty="0">
              <a:latin typeface="+mj-lt"/>
            </a:endParaRPr>
          </a:p>
          <a:p>
            <a:pPr algn="ctr"/>
            <a:endParaRPr lang="en-GB" sz="2400" b="1" dirty="0">
              <a:latin typeface="+mj-lt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cada governo cumpra o dever próprio e não-delegável 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de </a:t>
            </a:r>
            <a:r>
              <a:rPr lang="pt-BR" sz="2400" b="1" dirty="0">
                <a:latin typeface="Comic Sans MS" panose="030F0702030302020204" pitchFamily="66" charset="0"/>
              </a:rPr>
              <a:t>preservar o meio ambiente e os recursos naturais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do </a:t>
            </a:r>
            <a:r>
              <a:rPr lang="pt-BR" sz="2400" b="1" dirty="0">
                <a:latin typeface="Comic Sans MS" panose="030F0702030302020204" pitchFamily="66" charset="0"/>
              </a:rPr>
              <a:t>seu país, sem se vender a espúrios interesses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locais </a:t>
            </a:r>
            <a:r>
              <a:rPr lang="pt-BR" sz="2400" b="1" dirty="0">
                <a:latin typeface="Comic Sans MS" panose="030F0702030302020204" pitchFamily="66" charset="0"/>
              </a:rPr>
              <a:t>ou internacionais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50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360" y="4149080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 Por nossa causa, milhares de espécies 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já </a:t>
            </a:r>
            <a:r>
              <a:rPr lang="pt-BR" sz="2400" b="1" dirty="0">
                <a:latin typeface="Comic Sans MS" panose="030F0702030302020204" pitchFamily="66" charset="0"/>
              </a:rPr>
              <a:t>não darão glória a Deus com a sua existência,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 nem poderão comunicar-nos a sua própria mensagem. Não temos direito de fazer isso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54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48680"/>
            <a:ext cx="90364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Aprendendo </a:t>
            </a:r>
            <a:r>
              <a:rPr lang="pt-BR" sz="2400" b="1" dirty="0">
                <a:latin typeface="Comic Sans MS" panose="030F0702030302020204" pitchFamily="66" charset="0"/>
              </a:rPr>
              <a:t>com os povos nativos,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podemos </a:t>
            </a:r>
            <a:r>
              <a:rPr lang="pt-BR" sz="2400" b="1" dirty="0">
                <a:latin typeface="Comic Sans MS" panose="030F0702030302020204" pitchFamily="66" charset="0"/>
              </a:rPr>
              <a:t>contemplar a Amazônia, e não apenas analisá-la, para </a:t>
            </a:r>
            <a:r>
              <a:rPr lang="pt-BR" sz="2400" b="1" i="1" u="sng" dirty="0">
                <a:latin typeface="Comic Sans MS" panose="030F0702030302020204" pitchFamily="66" charset="0"/>
              </a:rPr>
              <a:t>reconhecer esse precioso mistério que nos supera</a:t>
            </a:r>
            <a:r>
              <a:rPr lang="pt-BR" sz="2400" b="1" dirty="0">
                <a:latin typeface="Comic Sans MS" panose="030F0702030302020204" pitchFamily="66" charset="0"/>
              </a:rPr>
              <a:t>; podemos amá-la, </a:t>
            </a:r>
            <a:r>
              <a:rPr lang="pt-BR" sz="2400" b="1" dirty="0" smtClean="0">
                <a:latin typeface="Comic Sans MS" panose="030F0702030302020204" pitchFamily="66" charset="0"/>
              </a:rPr>
              <a:t>e </a:t>
            </a:r>
            <a:r>
              <a:rPr lang="pt-BR" sz="2400" b="1" dirty="0">
                <a:latin typeface="Comic Sans MS" panose="030F0702030302020204" pitchFamily="66" charset="0"/>
              </a:rPr>
              <a:t>não apenas usá-la,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para </a:t>
            </a:r>
            <a:r>
              <a:rPr lang="pt-BR" sz="2400" b="1" dirty="0">
                <a:latin typeface="Comic Sans MS" panose="030F0702030302020204" pitchFamily="66" charset="0"/>
              </a:rPr>
              <a:t>que o amor desperte um interesse profundo e sincero; mais ainda, podemos sentir-nos intimamente unidos a ela,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e </a:t>
            </a:r>
            <a:r>
              <a:rPr lang="pt-BR" sz="2400" b="1" dirty="0">
                <a:latin typeface="Comic Sans MS" panose="030F0702030302020204" pitchFamily="66" charset="0"/>
              </a:rPr>
              <a:t>não só defendê-la: </a:t>
            </a:r>
            <a:r>
              <a:rPr lang="pt-BR" sz="2400" b="1" dirty="0" smtClean="0">
                <a:latin typeface="Comic Sans MS" panose="030F0702030302020204" pitchFamily="66" charset="0"/>
              </a:rPr>
              <a:t>e </a:t>
            </a:r>
            <a:r>
              <a:rPr lang="pt-BR" sz="2400" b="1" dirty="0">
                <a:latin typeface="Comic Sans MS" panose="030F0702030302020204" pitchFamily="66" charset="0"/>
              </a:rPr>
              <a:t>então a Amazónia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tornar-se-á </a:t>
            </a:r>
            <a:r>
              <a:rPr lang="pt-BR" sz="2400" b="1" dirty="0">
                <a:latin typeface="Comic Sans MS" panose="030F0702030302020204" pitchFamily="66" charset="0"/>
              </a:rPr>
              <a:t>como nossa mãe. 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Pois </a:t>
            </a:r>
            <a:r>
              <a:rPr lang="pt-BR" sz="2400" b="1" i="1" u="sng" dirty="0">
                <a:latin typeface="Comic Sans MS" panose="030F0702030302020204" pitchFamily="66" charset="0"/>
              </a:rPr>
              <a:t>se contempla o mundo, não como </a:t>
            </a:r>
            <a:r>
              <a:rPr lang="pt-BR" sz="2400" b="1" i="1" u="sng" dirty="0" smtClean="0">
                <a:latin typeface="Comic Sans MS" panose="030F0702030302020204" pitchFamily="66" charset="0"/>
              </a:rPr>
              <a:t>alguém</a:t>
            </a: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 </a:t>
            </a:r>
            <a:r>
              <a:rPr lang="pt-BR" sz="2400" b="1" i="1" u="sng" dirty="0">
                <a:latin typeface="Comic Sans MS" panose="030F0702030302020204" pitchFamily="66" charset="0"/>
              </a:rPr>
              <a:t>que está fora dele, mas dentro, reconhecendo os laços com que o Pai nos uniu </a:t>
            </a:r>
            <a:r>
              <a:rPr lang="pt-BR" sz="2400" b="1" i="1" u="sng" dirty="0" smtClean="0">
                <a:latin typeface="Comic Sans MS" panose="030F0702030302020204" pitchFamily="66" charset="0"/>
              </a:rPr>
              <a:t>a </a:t>
            </a:r>
            <a:r>
              <a:rPr lang="pt-BR" sz="2400" b="1" i="1" u="sng" dirty="0">
                <a:latin typeface="Comic Sans MS" panose="030F0702030302020204" pitchFamily="66" charset="0"/>
              </a:rPr>
              <a:t>todos os seres</a:t>
            </a:r>
            <a:r>
              <a:rPr lang="pt-BR" sz="2400" b="1" dirty="0" smtClean="0">
                <a:latin typeface="Comic Sans MS" panose="030F0702030302020204" pitchFamily="66" charset="0"/>
              </a:rPr>
              <a:t>..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55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48680"/>
            <a:ext cx="9036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 </a:t>
            </a:r>
            <a:r>
              <a:rPr lang="pt-BR" sz="2400" b="1" dirty="0"/>
              <a:t>Papa Francisco fala da necessidade de</a:t>
            </a:r>
            <a:r>
              <a:rPr lang="pt-BR" sz="2400" b="1" dirty="0" smtClean="0"/>
              <a:t>:</a:t>
            </a: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‘incentivar o desenvolvimento de novos </a:t>
            </a:r>
            <a:r>
              <a:rPr lang="pt-BR" sz="2400" b="1" dirty="0" smtClean="0">
                <a:latin typeface="Comic Sans MS" panose="030F0702030302020204" pitchFamily="66" charset="0"/>
              </a:rPr>
              <a:t>hábitos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em pessoas e grupos humanos. 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Infelizmente, muitos habitantes da Amazônia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adquiriram </a:t>
            </a:r>
            <a:r>
              <a:rPr lang="pt-BR" sz="2400" b="1" dirty="0">
                <a:latin typeface="Comic Sans MS" panose="030F0702030302020204" pitchFamily="66" charset="0"/>
              </a:rPr>
              <a:t>costumes típicos das grandes cidades,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onde </a:t>
            </a:r>
            <a:r>
              <a:rPr lang="pt-BR" sz="2400" b="1" dirty="0">
                <a:latin typeface="Comic Sans MS" panose="030F0702030302020204" pitchFamily="66" charset="0"/>
              </a:rPr>
              <a:t>o consumismo e a cultura do descarte </a:t>
            </a:r>
            <a:r>
              <a:rPr lang="pt-BR" sz="2400" b="1" dirty="0" smtClean="0">
                <a:latin typeface="Comic Sans MS" panose="030F0702030302020204" pitchFamily="66" charset="0"/>
              </a:rPr>
              <a:t>já </a:t>
            </a:r>
            <a:r>
              <a:rPr lang="pt-BR" sz="2400" b="1" dirty="0">
                <a:latin typeface="Comic Sans MS" panose="030F0702030302020204" pitchFamily="66" charset="0"/>
              </a:rPr>
              <a:t>estão profundamente enraizados.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Não </a:t>
            </a:r>
            <a:r>
              <a:rPr lang="pt-BR" sz="2400" b="1" dirty="0">
                <a:latin typeface="Comic Sans MS" panose="030F0702030302020204" pitchFamily="66" charset="0"/>
              </a:rPr>
              <a:t>haverá ecologia saudável e sustentável,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capaz </a:t>
            </a:r>
            <a:r>
              <a:rPr lang="pt-BR" sz="2400" b="1" dirty="0">
                <a:latin typeface="Comic Sans MS" panose="030F0702030302020204" pitchFamily="66" charset="0"/>
              </a:rPr>
              <a:t>de transformar as coisas, se as pessoas não mudarem, se não forem incentivadas a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adotar </a:t>
            </a:r>
            <a:r>
              <a:rPr lang="pt-BR" sz="2400" b="1" i="1" u="sng" dirty="0">
                <a:latin typeface="Comic Sans MS" panose="030F0702030302020204" pitchFamily="66" charset="0"/>
              </a:rPr>
              <a:t>outro estilo de vida, menos voraz, mais sereno, mais respeitoso, </a:t>
            </a:r>
            <a:r>
              <a:rPr lang="pt-BR" sz="2400" b="1" i="1" u="sng" dirty="0" smtClean="0">
                <a:latin typeface="Comic Sans MS" panose="030F0702030302020204" pitchFamily="66" charset="0"/>
              </a:rPr>
              <a:t>menos </a:t>
            </a:r>
            <a:r>
              <a:rPr lang="pt-BR" sz="2400" b="1" i="1" u="sng" dirty="0">
                <a:latin typeface="Comic Sans MS" panose="030F0702030302020204" pitchFamily="66" charset="0"/>
              </a:rPr>
              <a:t>ansioso, </a:t>
            </a:r>
            <a:r>
              <a:rPr lang="pt-BR" sz="2400" b="1" i="1" u="sng" dirty="0" smtClean="0">
                <a:latin typeface="Comic Sans MS" panose="030F0702030302020204" pitchFamily="66" charset="0"/>
              </a:rPr>
              <a:t>mais </a:t>
            </a:r>
            <a:r>
              <a:rPr lang="pt-BR" sz="2400" b="1" i="1" u="sng" dirty="0">
                <a:latin typeface="Comic Sans MS" panose="030F0702030302020204" pitchFamily="66" charset="0"/>
              </a:rPr>
              <a:t>fraterno</a:t>
            </a:r>
            <a:r>
              <a:rPr lang="pt-BR" sz="2400" b="1" dirty="0">
                <a:latin typeface="Comic Sans MS" panose="030F0702030302020204" pitchFamily="66" charset="0"/>
              </a:rPr>
              <a:t>.’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58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0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106" y="692696"/>
            <a:ext cx="8884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Sonho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com comunidades </a:t>
            </a:r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cristãs</a:t>
            </a: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capazes de compromisso generoso  </a:t>
            </a:r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encarnar-</a:t>
            </a: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 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de tal modo na Amazônia, 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que deem à Igreja rostos novos com traços </a:t>
            </a:r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amazônicos ...</a:t>
            </a:r>
            <a:endParaRPr lang="pt-BR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106" y="3140968"/>
            <a:ext cx="8635596" cy="2812157"/>
            <a:chOff x="0" y="2348880"/>
            <a:chExt cx="8635596" cy="281215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016" y="2348880"/>
              <a:ext cx="1891814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/>
            <a:stretch/>
          </p:blipFill>
          <p:spPr bwMode="auto">
            <a:xfrm>
              <a:off x="3710830" y="2348880"/>
              <a:ext cx="2465356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48880"/>
              <a:ext cx="1819016" cy="2801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356"/>
            <a:stretch/>
          </p:blipFill>
          <p:spPr bwMode="auto">
            <a:xfrm>
              <a:off x="6162134" y="2348881"/>
              <a:ext cx="2473462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4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81" y="1052736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A </a:t>
            </a:r>
            <a:r>
              <a:rPr lang="pt-BR" sz="2400" b="1" dirty="0">
                <a:latin typeface="Comic Sans MS" panose="030F0702030302020204" pitchFamily="66" charset="0"/>
              </a:rPr>
              <a:t>autêntica opção pelos mais pobres e abandonados,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ao </a:t>
            </a:r>
            <a:r>
              <a:rPr lang="pt-BR" sz="2400" b="1" dirty="0">
                <a:latin typeface="Comic Sans MS" panose="030F0702030302020204" pitchFamily="66" charset="0"/>
              </a:rPr>
              <a:t>mesmo tempo que nos impele a libertá-los da miséria material e defender os seus direitos,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 </a:t>
            </a:r>
            <a:r>
              <a:rPr lang="pt-BR" sz="2400" b="1" i="1" u="sng" dirty="0">
                <a:latin typeface="Comic Sans MS" panose="030F0702030302020204" pitchFamily="66" charset="0"/>
              </a:rPr>
              <a:t>implica propor-lhes a amizade com o Senhor </a:t>
            </a:r>
            <a:endParaRPr lang="pt-BR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que </a:t>
            </a:r>
            <a:r>
              <a:rPr lang="pt-BR" sz="2400" b="1" i="1" u="sng" dirty="0">
                <a:latin typeface="Comic Sans MS" panose="030F0702030302020204" pitchFamily="66" charset="0"/>
              </a:rPr>
              <a:t>os promove e dignifica</a:t>
            </a:r>
            <a:r>
              <a:rPr lang="pt-BR" sz="2400" b="1" dirty="0">
                <a:latin typeface="Comic Sans MS" panose="030F0702030302020204" pitchFamily="66" charset="0"/>
              </a:rPr>
              <a:t>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Seria </a:t>
            </a:r>
            <a:r>
              <a:rPr lang="pt-BR" sz="2400" b="1" dirty="0">
                <a:latin typeface="Comic Sans MS" panose="030F0702030302020204" pitchFamily="66" charset="0"/>
              </a:rPr>
              <a:t>triste se recebessem de nós um código de doutrinas ou um imperativo moral, mas não </a:t>
            </a:r>
            <a:r>
              <a:rPr lang="pt-BR" sz="2400" b="1" i="1" u="sng" dirty="0">
                <a:latin typeface="Comic Sans MS" panose="030F0702030302020204" pitchFamily="66" charset="0"/>
              </a:rPr>
              <a:t>o grande anúncio salvífico</a:t>
            </a:r>
            <a:r>
              <a:rPr lang="pt-BR" sz="2400" b="1" dirty="0">
                <a:latin typeface="Comic Sans MS" panose="030F0702030302020204" pitchFamily="66" charset="0"/>
              </a:rPr>
              <a:t>,  aquele grito missionário que visa o coração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e </a:t>
            </a:r>
            <a:r>
              <a:rPr lang="pt-BR" sz="2400" b="1" dirty="0">
                <a:latin typeface="Comic Sans MS" panose="030F0702030302020204" pitchFamily="66" charset="0"/>
              </a:rPr>
              <a:t>dá sentido a todo o resto.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QA 63</a:t>
            </a:r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2696"/>
            <a:ext cx="8748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Nem </a:t>
            </a:r>
            <a:r>
              <a:rPr lang="pt-BR" sz="2400" b="1" dirty="0">
                <a:latin typeface="Comic Sans MS" panose="030F0702030302020204" pitchFamily="66" charset="0"/>
              </a:rPr>
              <a:t>podemos contentar-nos com uma mensagem social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Se dermos  a vida em service por eles,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pela </a:t>
            </a:r>
            <a:r>
              <a:rPr lang="pt-BR" sz="2400" b="1" dirty="0">
                <a:latin typeface="Comic Sans MS" panose="030F0702030302020204" pitchFamily="66" charset="0"/>
              </a:rPr>
              <a:t>justiça e a dignidade que merecem, </a:t>
            </a:r>
            <a:r>
              <a:rPr lang="pt-BR" sz="2400" b="1" dirty="0" smtClean="0">
                <a:latin typeface="Comic Sans MS" panose="030F0702030302020204" pitchFamily="66" charset="0"/>
              </a:rPr>
              <a:t>não </a:t>
            </a:r>
            <a:r>
              <a:rPr lang="pt-BR" sz="2400" b="1" dirty="0">
                <a:latin typeface="Comic Sans MS" panose="030F0702030302020204" pitchFamily="66" charset="0"/>
              </a:rPr>
              <a:t>podemos ocultar-lhes que o fazemos porque </a:t>
            </a:r>
            <a:r>
              <a:rPr lang="pt-BR" sz="2400" b="1" i="1" u="sng" dirty="0" smtClean="0">
                <a:latin typeface="Comic Sans MS" panose="030F0702030302020204" pitchFamily="66" charset="0"/>
              </a:rPr>
              <a:t>reconhecemos Cristo neles e</a:t>
            </a:r>
            <a:r>
              <a:rPr lang="pt-BR" sz="2400" b="1" dirty="0" smtClean="0">
                <a:latin typeface="Comic Sans MS" panose="030F0702030302020204" pitchFamily="66" charset="0"/>
              </a:rPr>
              <a:t> porque </a:t>
            </a:r>
            <a:r>
              <a:rPr lang="pt-BR" sz="2400" b="1" i="1" u="sng" dirty="0" smtClean="0">
                <a:latin typeface="Comic Sans MS" panose="030F0702030302020204" pitchFamily="66" charset="0"/>
              </a:rPr>
              <a:t>descobrimos a imensa dignidade </a:t>
            </a: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a eles concedida por Deus Pai que os ama infinitamente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63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9672" y="4266813"/>
            <a:ext cx="5888304" cy="2362022"/>
            <a:chOff x="1619672" y="4266813"/>
            <a:chExt cx="5888304" cy="23620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92"/>
            <a:stretch/>
          </p:blipFill>
          <p:spPr bwMode="auto">
            <a:xfrm>
              <a:off x="1619672" y="4266813"/>
              <a:ext cx="2402652" cy="236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8"/>
            <a:stretch/>
          </p:blipFill>
          <p:spPr bwMode="auto">
            <a:xfrm>
              <a:off x="4022324" y="4266813"/>
              <a:ext cx="3485652" cy="236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11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484784"/>
            <a:ext cx="87565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(A </a:t>
            </a:r>
            <a:r>
              <a:rPr lang="pt-BR" sz="2400" b="1" dirty="0">
                <a:latin typeface="Comic Sans MS" panose="030F0702030302020204" pitchFamily="66" charset="0"/>
              </a:rPr>
              <a:t>Igreja) não pára de moldar sua própria identidade 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na </a:t>
            </a:r>
            <a:r>
              <a:rPr lang="pt-BR" sz="2400" b="1" dirty="0">
                <a:latin typeface="Comic Sans MS" panose="030F0702030302020204" pitchFamily="66" charset="0"/>
              </a:rPr>
              <a:t>escuta e no diálogo com as pessoas,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realidades </a:t>
            </a:r>
            <a:r>
              <a:rPr lang="pt-BR" sz="2400" b="1" dirty="0">
                <a:latin typeface="Comic Sans MS" panose="030F0702030302020204" pitchFamily="66" charset="0"/>
              </a:rPr>
              <a:t>e histórias do território.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Dessa forma, um processo necessário de inculturação será cada vez mais desenvolvido, que não negligencia o bem que já existe nas culturas amazônicas,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mas </a:t>
            </a:r>
            <a:r>
              <a:rPr lang="pt-BR" sz="2400" b="1" dirty="0">
                <a:latin typeface="Comic Sans MS" panose="030F0702030302020204" pitchFamily="66" charset="0"/>
              </a:rPr>
              <a:t>o recebe e o traz à plenitude à luz do Evangelho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66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052736"/>
            <a:ext cx="8928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Trata-se </a:t>
            </a:r>
            <a:r>
              <a:rPr lang="pt-BR" sz="2400" b="1" dirty="0">
                <a:latin typeface="Comic Sans MS" panose="030F0702030302020204" pitchFamily="66" charset="0"/>
              </a:rPr>
              <a:t>da Tradição autêntica da Igreja,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que </a:t>
            </a:r>
            <a:r>
              <a:rPr lang="pt-BR" sz="2400" b="1" dirty="0">
                <a:latin typeface="Comic Sans MS" panose="030F0702030302020204" pitchFamily="66" charset="0"/>
              </a:rPr>
              <a:t>não é um depósito estático nem uma peça de muséu, mas a raiz duma árvore que cresce.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É a Tradição milenar que testemunha a ação de Deus no seu povo e cuja </a:t>
            </a:r>
            <a:r>
              <a:rPr lang="pt-BR" sz="2400" b="1" i="1" u="sng" dirty="0">
                <a:latin typeface="Comic Sans MS" panose="030F0702030302020204" pitchFamily="66" charset="0"/>
              </a:rPr>
              <a:t>missão é mais a de manter </a:t>
            </a:r>
            <a:r>
              <a:rPr lang="pt-BR" sz="2400" b="1" i="1" u="sng" dirty="0" smtClean="0">
                <a:latin typeface="Comic Sans MS" panose="030F0702030302020204" pitchFamily="66" charset="0"/>
              </a:rPr>
              <a:t>vivo </a:t>
            </a:r>
            <a:r>
              <a:rPr lang="pt-BR" sz="2400" b="1" i="1" u="sng" dirty="0">
                <a:latin typeface="Comic Sans MS" panose="030F0702030302020204" pitchFamily="66" charset="0"/>
              </a:rPr>
              <a:t>o fogo, </a:t>
            </a:r>
            <a:endParaRPr lang="pt-BR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do </a:t>
            </a:r>
            <a:r>
              <a:rPr lang="pt-BR" sz="2400" b="1" dirty="0">
                <a:latin typeface="Comic Sans MS" panose="030F0702030302020204" pitchFamily="66" charset="0"/>
              </a:rPr>
              <a:t>que conservar as suas cinzas.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</a:t>
            </a:r>
            <a:r>
              <a:rPr lang="en-GB" sz="1200" b="1" dirty="0">
                <a:latin typeface="Comic Sans MS" panose="030F0702030302020204" pitchFamily="66" charset="0"/>
              </a:rPr>
              <a:t>66</a:t>
            </a: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24082"/>
            <a:ext cx="2606154" cy="278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01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1369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Comic Sans MS" panose="030F0702030302020204" pitchFamily="66" charset="0"/>
              </a:rPr>
              <a:t>A </a:t>
            </a:r>
            <a:r>
              <a:rPr lang="pt-BR" sz="2400" b="1" dirty="0">
                <a:latin typeface="Comic Sans MS" panose="030F0702030302020204" pitchFamily="66" charset="0"/>
              </a:rPr>
              <a:t>força e o dom das mulheres </a:t>
            </a:r>
            <a:r>
              <a:rPr lang="pt-BR" sz="2400" b="1" dirty="0" smtClean="0">
                <a:latin typeface="Comic Sans MS" panose="030F0702030302020204" pitchFamily="66" charset="0"/>
              </a:rPr>
              <a:t>…</a:t>
            </a:r>
          </a:p>
          <a:p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O Senhor quis manifestar o seu poder e o seu amor através de dois rostos humanos: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o de seu divino Filho feito homem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e </a:t>
            </a:r>
            <a:r>
              <a:rPr lang="pt-BR" sz="2400" b="1" dirty="0">
                <a:latin typeface="Comic Sans MS" panose="030F0702030302020204" pitchFamily="66" charset="0"/>
              </a:rPr>
              <a:t>o de uma criatura que é mulher, </a:t>
            </a:r>
            <a:r>
              <a:rPr lang="pt-BR" sz="2400" b="1" dirty="0" smtClean="0">
                <a:latin typeface="Comic Sans MS" panose="030F0702030302020204" pitchFamily="66" charset="0"/>
              </a:rPr>
              <a:t>Maria.</a:t>
            </a:r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As mulheres prestam à Igreja a sua contribuição segundo o modo que lhes é próprio e </a:t>
            </a:r>
            <a:r>
              <a:rPr lang="pt-BR" sz="2400" b="1" i="1" u="sng" dirty="0">
                <a:latin typeface="Comic Sans MS" panose="030F0702030302020204" pitchFamily="66" charset="0"/>
              </a:rPr>
              <a:t>prolongando a força e a ternura de Maria, a Mãe </a:t>
            </a:r>
            <a:r>
              <a:rPr lang="pt-BR" sz="2400" b="1" dirty="0">
                <a:latin typeface="Comic Sans MS" panose="030F0702030302020204" pitchFamily="66" charset="0"/>
              </a:rPr>
              <a:t>...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Assim compreendemos radicalmente por que, </a:t>
            </a:r>
            <a:r>
              <a:rPr lang="pt-BR" sz="2400" b="1" dirty="0" smtClean="0">
                <a:latin typeface="Comic Sans MS" panose="030F0702030302020204" pitchFamily="66" charset="0"/>
              </a:rPr>
              <a:t>sem </a:t>
            </a:r>
            <a:r>
              <a:rPr lang="pt-BR" sz="2400" b="1" dirty="0">
                <a:latin typeface="Comic Sans MS" panose="030F0702030302020204" pitchFamily="66" charset="0"/>
              </a:rPr>
              <a:t>as mulheres, ela se desmorona, como teriam caído aos pedaços muitas comunidades da Amazônia se não estivessem lá as mulheres, sustentando-as, conservando-as e cuidando delas. </a:t>
            </a:r>
            <a:r>
              <a:rPr lang="pt-BR" sz="2400" b="1" dirty="0" smtClean="0">
                <a:latin typeface="Comic Sans MS" panose="030F0702030302020204" pitchFamily="66" charset="0"/>
              </a:rPr>
              <a:t>Isto </a:t>
            </a:r>
            <a:r>
              <a:rPr lang="pt-BR" sz="2400" b="1" dirty="0">
                <a:latin typeface="Comic Sans MS" panose="030F0702030302020204" pitchFamily="66" charset="0"/>
              </a:rPr>
              <a:t>mostra </a:t>
            </a:r>
            <a:r>
              <a:rPr lang="pt-BR" sz="2400" b="1" dirty="0" smtClean="0">
                <a:latin typeface="Comic Sans MS" panose="030F0702030302020204" pitchFamily="66" charset="0"/>
              </a:rPr>
              <a:t>qual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é o seu poder característico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101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54293" y="5445224"/>
            <a:ext cx="9572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A </a:t>
            </a:r>
            <a:r>
              <a:rPr lang="pt-BR" sz="2400" b="1" i="1" u="sng" dirty="0">
                <a:latin typeface="Comic Sans MS" panose="030F0702030302020204" pitchFamily="66" charset="0"/>
              </a:rPr>
              <a:t>Amazônia</a:t>
            </a:r>
            <a:r>
              <a:rPr lang="pt-BR" sz="2400" b="1" dirty="0">
                <a:latin typeface="Comic Sans MS" panose="030F0702030302020204" pitchFamily="66" charset="0"/>
              </a:rPr>
              <a:t> querida apresenta-se aos olhos do mundo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com todo o seu </a:t>
            </a:r>
            <a:r>
              <a:rPr lang="pt-BR" sz="2400" b="1" i="1" dirty="0">
                <a:latin typeface="Comic Sans MS" panose="030F0702030302020204" pitchFamily="66" charset="0"/>
              </a:rPr>
              <a:t>esplendor</a:t>
            </a:r>
            <a:r>
              <a:rPr lang="pt-BR" sz="2400" b="1" dirty="0">
                <a:latin typeface="Comic Sans MS" panose="030F0702030302020204" pitchFamily="66" charset="0"/>
              </a:rPr>
              <a:t>, o seu </a:t>
            </a:r>
            <a:r>
              <a:rPr lang="pt-BR" sz="2400" b="1" i="1" dirty="0">
                <a:latin typeface="Comic Sans MS" panose="030F0702030302020204" pitchFamily="66" charset="0"/>
              </a:rPr>
              <a:t>drama</a:t>
            </a:r>
            <a:r>
              <a:rPr lang="pt-BR" sz="2400" b="1" dirty="0">
                <a:latin typeface="Comic Sans MS" panose="030F0702030302020204" pitchFamily="66" charset="0"/>
              </a:rPr>
              <a:t> e o seu </a:t>
            </a:r>
            <a:r>
              <a:rPr lang="pt-BR" sz="2400" b="1" i="1" dirty="0">
                <a:latin typeface="Comic Sans MS" panose="030F0702030302020204" pitchFamily="66" charset="0"/>
              </a:rPr>
              <a:t>mistério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QUERIDA AMAZONIA 1 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5" y="260648"/>
            <a:ext cx="8894763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380" y="980728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A </a:t>
            </a:r>
            <a:r>
              <a:rPr lang="pt-BR" sz="2400" b="1" dirty="0">
                <a:latin typeface="Comic Sans MS" panose="030F0702030302020204" pitchFamily="66" charset="0"/>
              </a:rPr>
              <a:t>situação atual exige que </a:t>
            </a:r>
            <a:r>
              <a:rPr lang="pt-BR" sz="2400" b="1" dirty="0" smtClean="0">
                <a:latin typeface="Comic Sans MS" panose="030F0702030302020204" pitchFamily="66" charset="0"/>
              </a:rPr>
              <a:t>estimulemos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o aparecimento </a:t>
            </a:r>
            <a:r>
              <a:rPr lang="pt-BR" sz="2400" b="1" i="1" u="sng" dirty="0">
                <a:latin typeface="Comic Sans MS" panose="030F0702030302020204" pitchFamily="66" charset="0"/>
              </a:rPr>
              <a:t>doutros serviços e carismas femininos </a:t>
            </a:r>
            <a:r>
              <a:rPr lang="pt-BR" sz="2400" b="1" dirty="0">
                <a:latin typeface="Comic Sans MS" panose="030F0702030302020204" pitchFamily="66" charset="0"/>
              </a:rPr>
              <a:t>que dêem respostas às necessidades específicas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dos </a:t>
            </a:r>
            <a:r>
              <a:rPr lang="pt-BR" sz="2400" b="1" dirty="0">
                <a:latin typeface="Comic Sans MS" panose="030F0702030302020204" pitchFamily="66" charset="0"/>
              </a:rPr>
              <a:t>povos amazônicos </a:t>
            </a:r>
            <a:r>
              <a:rPr lang="pt-BR" sz="2400" b="1" dirty="0" smtClean="0">
                <a:latin typeface="Comic Sans MS" panose="030F0702030302020204" pitchFamily="66" charset="0"/>
              </a:rPr>
              <a:t>neste </a:t>
            </a:r>
            <a:r>
              <a:rPr lang="pt-BR" sz="2400" b="1" dirty="0">
                <a:latin typeface="Comic Sans MS" panose="030F0702030302020204" pitchFamily="66" charset="0"/>
              </a:rPr>
              <a:t>momento histórico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102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79812" y="3356992"/>
            <a:ext cx="3528392" cy="3058973"/>
            <a:chOff x="2879812" y="3356992"/>
            <a:chExt cx="3528392" cy="305897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8" t="20562" r="29289" b="13637"/>
            <a:stretch/>
          </p:blipFill>
          <p:spPr bwMode="auto">
            <a:xfrm>
              <a:off x="3203848" y="3645024"/>
              <a:ext cx="2880320" cy="27709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879812" y="3356992"/>
              <a:ext cx="3528392" cy="1152128"/>
            </a:xfrm>
            <a:prstGeom prst="rect">
              <a:avLst/>
            </a:prstGeom>
            <a:noFill/>
          </p:spPr>
          <p:txBody>
            <a:bodyPr wrap="square" rtlCol="0">
              <a:prstTxWarp prst="textArchUpPour">
                <a:avLst/>
              </a:prstTxWarp>
              <a:spAutoFit/>
            </a:bodyPr>
            <a:lstStyle/>
            <a:p>
              <a:r>
                <a:rPr lang="en-GB" sz="2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Re-</a:t>
              </a:r>
              <a:r>
                <a:rPr lang="en-GB" sz="2800" b="1" dirty="0" err="1">
                  <a:latin typeface="Aharoni" panose="02010803020104030203" pitchFamily="2" charset="-79"/>
                  <a:cs typeface="Aharoni" panose="02010803020104030203" pitchFamily="2" charset="-79"/>
                </a:rPr>
                <a:t>imaginando</a:t>
              </a:r>
              <a:endParaRPr lang="en-GB" sz="2800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8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068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	É necessário aceitar corajosamente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a novidade do Espírito que è capaz de criar sempre algo  novo com o tesouro inesgotável de Jesus Cristo ... Não tenhamos medo,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não cortemos as asas ao Espírito Santo.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69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46" y="3284984"/>
            <a:ext cx="59055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7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684" y="188640"/>
            <a:ext cx="681031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Mãe da vida,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no vosso seio materno formou-Se Jesus,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que é o Senhor de tudo o que existe.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Ressuscitado, Ele </a:t>
            </a:r>
            <a:r>
              <a:rPr lang="pt-BR" sz="2400" b="1" dirty="0" smtClean="0">
                <a:latin typeface="Comic Sans MS" panose="030F0702030302020204" pitchFamily="66" charset="0"/>
              </a:rPr>
              <a:t>transformou-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Vos </a:t>
            </a:r>
            <a:r>
              <a:rPr lang="pt-BR" sz="2400" b="1" dirty="0">
                <a:latin typeface="Comic Sans MS" panose="030F0702030302020204" pitchFamily="66" charset="0"/>
              </a:rPr>
              <a:t>com a sua luz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e fez-Vos Rainha de toda a criação.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Por isso Vos pedimos que reineis, Maria,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no coração palpitante da Amazónia.</a:t>
            </a: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Mostrai-Vos como mãe de todas as criaturas,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na beleza das flores, dos rios,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do grande rio que a atravessa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e de tudo o que vibra nas suas florestas.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Protegei, com o vosso carinho, aquela explosão de beleza.</a:t>
            </a:r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4" r="28242"/>
          <a:stretch/>
        </p:blipFill>
        <p:spPr bwMode="auto">
          <a:xfrm>
            <a:off x="0" y="764704"/>
            <a:ext cx="263446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908720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Pedi a Jesus que derrame todo o seu amor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nos homens e mulheres que moram lá,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para que saibam admirá-la e cuidar dela.</a:t>
            </a: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Fazei nascer vosso Filho nos seus corações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para que Ele brilhe na Amazónia,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nos seus povos e nas suas culturas,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com a luz da sua Palavra, com o conforto do seu amor,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com a sua mensagem de fraternidade e justiça.</a:t>
            </a: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Que, em cada Eucaristia,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se eleve também tanta maravilha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para a glória do Pai.</a:t>
            </a:r>
            <a:endParaRPr lang="en-GB" sz="2400" b="1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" y="316057"/>
            <a:ext cx="9100256" cy="6078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6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280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Mãe, olhai para os pobres da Amazónia,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porque o seu lar está a ser destruído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por interesses mesquinhos.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Quanta dor e quanta miséria,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quanto abandono e quanto atropelo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nesta terra bendita,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transbordante de vida!</a:t>
            </a: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Tocai a sensibilidade dos poderosos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porque, apesar de sentirmos que já é tarde,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Vós nos chamais a salvar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o que ainda vive.</a:t>
            </a:r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0" y="476672"/>
            <a:ext cx="8863307" cy="590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980728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Mãe do coração trespassado,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que sofreis nos vossos filhos ultrajados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e na natureza ferida,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reinai Vós na Amazónia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juntamente com vosso Filho.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Reinai, de modo que ninguém mais se sinta dono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da obra de Deus.</a:t>
            </a: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Em Vós confiamos, Mãe da vida!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Não nos abandoneis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nesta hora escura.</a:t>
            </a: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Amen.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610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644278"/>
            <a:ext cx="2384425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9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6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0466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Deve </a:t>
            </a:r>
            <a:r>
              <a:rPr lang="pt-BR" sz="2400" b="1" dirty="0">
                <a:latin typeface="Comic Sans MS" panose="030F0702030302020204" pitchFamily="66" charset="0"/>
              </a:rPr>
              <a:t>encarnar-se a pregação</a:t>
            </a:r>
            <a:r>
              <a:rPr lang="pt-BR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deve encarnar-se a espiritualidade</a:t>
            </a:r>
            <a:r>
              <a:rPr lang="pt-BR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devem encarnar-se as estruturas da Igreja.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Por </a:t>
            </a:r>
            <a:r>
              <a:rPr lang="pt-BR" sz="2400" b="1" dirty="0">
                <a:latin typeface="Comic Sans MS" panose="030F0702030302020204" pitchFamily="66" charset="0"/>
              </a:rPr>
              <a:t>isso, nesta breve Exortação, ouso humildemente formular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quatro</a:t>
            </a:r>
            <a:r>
              <a:rPr lang="pt-BR" sz="2400" b="1" dirty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grandes sonhos</a:t>
            </a:r>
            <a:r>
              <a:rPr lang="pt-BR" sz="2400" b="1" dirty="0">
                <a:latin typeface="Comic Sans MS" panose="030F0702030302020204" pitchFamily="66" charset="0"/>
              </a:rPr>
              <a:t> que a Amazónia me inspira.  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56" y="3212976"/>
            <a:ext cx="6067561" cy="3411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6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79" y="54868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Sonho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com uma Amazônia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que lute pelos direitos dos mais pobres,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dos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povos nativos, dos últimos, de modo 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que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 sua voz seja ouvida e sua dignidade </a:t>
            </a:r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promovida ...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83" y="2780928"/>
            <a:ext cx="6059445" cy="3847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870" y="692696"/>
            <a:ext cx="88569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 smtClean="0">
                <a:latin typeface="Comic Sans MS" panose="030F0702030302020204" pitchFamily="66" charset="0"/>
              </a:rPr>
              <a:t>se </a:t>
            </a:r>
            <a:r>
              <a:rPr lang="pt-BR" sz="2400" b="1" dirty="0">
                <a:latin typeface="Comic Sans MS" panose="030F0702030302020204" pitchFamily="66" charset="0"/>
              </a:rPr>
              <a:t>queremos dialogar</a:t>
            </a:r>
            <a:r>
              <a:rPr lang="pt-BR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devemos começar pelos povos nativos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Estes não são apenas um interlocutor que é preciso convencer, nem mais um que está sentado a uma mesa de iguais. Mas são os principais interlocutores, dos quais primeiro devemos aprender, a quem temos de escutar por um dever de justiça e a quem devemos pedir autorização para poder apresentar as nossas propostas.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A </a:t>
            </a:r>
            <a:r>
              <a:rPr lang="pt-BR" sz="2400" b="1" i="1" u="sng" dirty="0">
                <a:latin typeface="Comic Sans MS" panose="030F0702030302020204" pitchFamily="66" charset="0"/>
              </a:rPr>
              <a:t>sua palavra, as suas esperanças, os seus receios deveriam ser a voz mais forte em qualquer mesa de diálogo sobre a Amazônia</a:t>
            </a:r>
            <a:r>
              <a:rPr lang="pt-BR" sz="2400" b="1" dirty="0">
                <a:latin typeface="Comic Sans MS" panose="030F0702030302020204" pitchFamily="66" charset="0"/>
              </a:rPr>
              <a:t>. E a grande questão é: Como imaginam eles o bem viver para si e seus descendentes?</a:t>
            </a:r>
            <a:r>
              <a:rPr lang="en-GB" sz="1200" b="1" dirty="0" smtClean="0">
                <a:latin typeface="Comic Sans MS" panose="030F0702030302020204" pitchFamily="66" charset="0"/>
              </a:rPr>
              <a:t>QA  26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897" y="476672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Sonho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com uma Amazônia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que preserve a riqueza cultural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que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 caracteriza e na qual brilha de maneira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tão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variada a beleza </a:t>
            </a:r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humana ...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6083102" cy="405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... </a:t>
            </a:r>
            <a:r>
              <a:rPr lang="pt-BR" sz="2400" b="1" dirty="0">
                <a:latin typeface="Comic Sans MS" panose="030F0702030302020204" pitchFamily="66" charset="0"/>
              </a:rPr>
              <a:t>na Amazônia,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encontram-se </a:t>
            </a:r>
            <a:r>
              <a:rPr lang="pt-BR" sz="2400" b="1" dirty="0">
                <a:latin typeface="Comic Sans MS" panose="030F0702030302020204" pitchFamily="66" charset="0"/>
              </a:rPr>
              <a:t>milhares de comunidades de indígenas, afrodescendentes, ribeirinhos e habitantes das cidades que, por sua vez, são muito diferentes entre si e abrigam uma grande diversidade humana.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Deus </a:t>
            </a:r>
            <a:r>
              <a:rPr lang="pt-BR" sz="2400" b="1" i="1" u="sng" dirty="0">
                <a:latin typeface="Comic Sans MS" panose="030F0702030302020204" pitchFamily="66" charset="0"/>
              </a:rPr>
              <a:t>manifesta-Se, reflete algo da sua beleza inesgotável através dum território e das suas características, </a:t>
            </a:r>
            <a:endParaRPr lang="pt-BR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pelo </a:t>
            </a:r>
            <a:r>
              <a:rPr lang="pt-BR" sz="2400" b="1" i="1" u="sng" dirty="0">
                <a:latin typeface="Comic Sans MS" panose="030F0702030302020204" pitchFamily="66" charset="0"/>
              </a:rPr>
              <a:t>que os diferentes grupos, numa síntese </a:t>
            </a:r>
            <a:r>
              <a:rPr lang="pt-BR" sz="2400" b="1" i="1" u="sng" dirty="0" smtClean="0">
                <a:latin typeface="Comic Sans MS" panose="030F0702030302020204" pitchFamily="66" charset="0"/>
              </a:rPr>
              <a:t>vital</a:t>
            </a: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 </a:t>
            </a:r>
            <a:r>
              <a:rPr lang="pt-BR" sz="2400" b="1" i="1" u="sng" dirty="0">
                <a:latin typeface="Comic Sans MS" panose="030F0702030302020204" pitchFamily="66" charset="0"/>
              </a:rPr>
              <a:t>com o ambiente circundante, desenvolvem </a:t>
            </a:r>
            <a:endParaRPr lang="pt-BR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i="1" u="sng" dirty="0" smtClean="0">
                <a:latin typeface="Comic Sans MS" panose="030F0702030302020204" pitchFamily="66" charset="0"/>
              </a:rPr>
              <a:t>uma </a:t>
            </a:r>
            <a:r>
              <a:rPr lang="pt-BR" sz="2400" b="1" i="1" u="sng" dirty="0">
                <a:latin typeface="Comic Sans MS" panose="030F0702030302020204" pitchFamily="66" charset="0"/>
              </a:rPr>
              <a:t>forma peculiar de sabedoria. </a:t>
            </a:r>
            <a:endParaRPr lang="pt-BR" sz="2400" b="1" i="1" u="sng" dirty="0" smtClean="0">
              <a:latin typeface="Comic Sans MS" panose="030F0702030302020204" pitchFamily="66" charset="0"/>
            </a:endParaRP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Quanto </a:t>
            </a:r>
            <a:r>
              <a:rPr lang="pt-BR" sz="2400" b="1" dirty="0">
                <a:latin typeface="Comic Sans MS" panose="030F0702030302020204" pitchFamily="66" charset="0"/>
              </a:rPr>
              <a:t>a nós que observamos de fora deveríamos evitar generalizações injustas, discursos simplistas ou conclusões elaboradas apenas a partir das nossas próprias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estruturas </a:t>
            </a:r>
            <a:r>
              <a:rPr lang="pt-BR" sz="2400" b="1" dirty="0">
                <a:latin typeface="Comic Sans MS" panose="030F0702030302020204" pitchFamily="66" charset="0"/>
              </a:rPr>
              <a:t>mentais e experiências</a:t>
            </a:r>
            <a:r>
              <a:rPr lang="pt-BR" sz="2400" b="1" dirty="0" smtClean="0">
                <a:latin typeface="Comic Sans MS" panose="030F0702030302020204" pitchFamily="66" charset="0"/>
              </a:rPr>
              <a:t>. </a:t>
            </a:r>
            <a:r>
              <a:rPr lang="en-GB" sz="1200" b="1" dirty="0" smtClean="0">
                <a:latin typeface="Comic Sans MS" panose="030F0702030302020204" pitchFamily="66" charset="0"/>
              </a:rPr>
              <a:t>QA 32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571413"/>
            <a:ext cx="8280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>
                <a:latin typeface="Comic Sans MS" panose="030F0702030302020204" pitchFamily="66" charset="0"/>
              </a:rPr>
              <a:t>... é preciso amar as raízes e cuidar delas, </a:t>
            </a:r>
            <a:endParaRPr lang="pt-BR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porque são um ponto de enraizamento que nos permite crescer e responder aos novos desafios. Convido os jovens da Amazônia, especialmente os indígenas, a </a:t>
            </a:r>
            <a:r>
              <a:rPr lang="pt-BR" sz="2400" b="1" i="1" u="sng" dirty="0">
                <a:latin typeface="Comic Sans MS" panose="030F0702030302020204" pitchFamily="66" charset="0"/>
              </a:rPr>
              <a:t>assumir as raízes, pois das raízes provém a força que [os] fará crescer, florescer e frutificar</a:t>
            </a:r>
            <a:r>
              <a:rPr lang="pt-B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pt-BR" sz="2400" b="1" dirty="0"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latin typeface="Comic Sans MS" panose="030F0702030302020204" pitchFamily="66" charset="0"/>
              </a:rPr>
              <a:t>Para os que são batizados entre eles, estas raízes incluem a história do povo de Israel e da Igreja até o dia de hoje. Conhecê-las é uma fonte de alegria e sobretudo de esperança que inspira ações nobres e corajosas.</a:t>
            </a:r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n-GB" sz="1200" b="1" dirty="0" smtClean="0">
                <a:latin typeface="Comic Sans MS" panose="030F0702030302020204" pitchFamily="66" charset="0"/>
              </a:rPr>
              <a:t>QA 33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91" y="18864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Papa </a:t>
            </a:r>
            <a:r>
              <a:rPr lang="pt-BR" sz="2400" b="1" dirty="0"/>
              <a:t>Francisco adverte contra ‘a visão consumista do ser humano, incentivada pelos mecanismos da atual economia globalizada</a:t>
            </a:r>
            <a:r>
              <a:rPr lang="pt-BR" sz="2400" b="1" dirty="0" smtClean="0"/>
              <a:t>,</a:t>
            </a:r>
          </a:p>
          <a:p>
            <a:pPr algn="ctr"/>
            <a:r>
              <a:rPr lang="pt-BR" sz="2400" b="1" dirty="0" smtClean="0"/>
              <a:t> </a:t>
            </a:r>
            <a:r>
              <a:rPr lang="pt-BR" sz="2400" b="1" dirty="0"/>
              <a:t>que tende a homogeneizar culturas e enfraquecer a imensa variedade cultural, que é um tesouro da humanidade’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201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0101" y="548680"/>
            <a:ext cx="49616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Sonho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com uma Amazónia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que guarde zelosamente a sedutora beleza natural 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que a adorna</a:t>
            </a:r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 vida transbordante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que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enche os seus rios </a:t>
            </a:r>
            <a:endParaRPr lang="pt-BR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 </a:t>
            </a:r>
            <a:r>
              <a:rPr lang="pt-BR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as suas </a:t>
            </a:r>
            <a:r>
              <a:rPr lang="pt-BR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florestas ... 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3" y="260648"/>
            <a:ext cx="3858828" cy="627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/>
          <a:stretch/>
        </p:blipFill>
        <p:spPr bwMode="auto">
          <a:xfrm>
            <a:off x="4496547" y="3645024"/>
            <a:ext cx="4268764" cy="276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9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1662</Words>
  <Application>Microsoft Office PowerPoint</Application>
  <PresentationFormat>On-screen Show (4:3)</PresentationFormat>
  <Paragraphs>190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McCabe</dc:creator>
  <cp:lastModifiedBy>Anne McCabe</cp:lastModifiedBy>
  <cp:revision>44</cp:revision>
  <dcterms:created xsi:type="dcterms:W3CDTF">2020-05-11T14:02:14Z</dcterms:created>
  <dcterms:modified xsi:type="dcterms:W3CDTF">2020-05-15T09:52:43Z</dcterms:modified>
</cp:coreProperties>
</file>