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62" r:id="rId6"/>
    <p:sldId id="259" r:id="rId7"/>
    <p:sldId id="263" r:id="rId8"/>
    <p:sldId id="265" r:id="rId9"/>
    <p:sldId id="260" r:id="rId10"/>
    <p:sldId id="264" r:id="rId11"/>
    <p:sldId id="266" r:id="rId12"/>
    <p:sldId id="268" r:id="rId13"/>
    <p:sldId id="269" r:id="rId14"/>
    <p:sldId id="261" r:id="rId15"/>
    <p:sldId id="267" r:id="rId16"/>
    <p:sldId id="270" r:id="rId17"/>
    <p:sldId id="271" r:id="rId18"/>
    <p:sldId id="280" r:id="rId19"/>
    <p:sldId id="278" r:id="rId20"/>
    <p:sldId id="279" r:id="rId21"/>
    <p:sldId id="272" r:id="rId22"/>
    <p:sldId id="27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6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9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45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626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00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87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9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0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11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93F38-9318-4B21-A675-F0DFCAD040B8}" type="datetimeFigureOut">
              <a:rPr lang="en-GB" smtClean="0"/>
              <a:t>15/05/2020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4874D-466E-4BCE-81B5-C843E2FF3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114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2757" y="159673"/>
            <a:ext cx="8390706" cy="6401359"/>
            <a:chOff x="462757" y="159673"/>
            <a:chExt cx="8390706" cy="640135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757" y="159673"/>
              <a:ext cx="6530915" cy="39159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077" y="3450725"/>
              <a:ext cx="5510386" cy="311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 rot="20553904">
            <a:off x="1141071" y="3915546"/>
            <a:ext cx="5082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	Amata Amazzonia</a:t>
            </a:r>
          </a:p>
        </p:txBody>
      </p:sp>
      <p:pic>
        <p:nvPicPr>
          <p:cNvPr id="4" name="10 Beautiful Dream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1376" y="2653680"/>
            <a:ext cx="304800" cy="304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2757" y="6165304"/>
            <a:ext cx="2525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Musica: Bello </a:t>
            </a:r>
            <a:r>
              <a:rPr lang="en-GB" sz="1600" dirty="0" err="1" smtClean="0"/>
              <a:t>Sogno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469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557" y="548680"/>
            <a:ext cx="90364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</a:t>
            </a:r>
            <a:r>
              <a:rPr lang="it-IT" sz="2400" b="1" dirty="0" smtClean="0">
                <a:latin typeface="Comic Sans MS" panose="030F0702030302020204" pitchFamily="66" charset="0"/>
              </a:rPr>
              <a:t>...  </a:t>
            </a:r>
            <a:r>
              <a:rPr lang="it-IT" sz="2400" b="1" dirty="0">
                <a:latin typeface="Comic Sans MS" panose="030F0702030302020204" pitchFamily="66" charset="0"/>
              </a:rPr>
              <a:t>in un ecosistema come quello amazzonico,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l’apporto </a:t>
            </a:r>
            <a:r>
              <a:rPr lang="it-IT" sz="2400" b="1" dirty="0">
                <a:latin typeface="Comic Sans MS" panose="030F0702030302020204" pitchFamily="66" charset="0"/>
              </a:rPr>
              <a:t>di ogni singola parte nella conservazione dell’insieme si rivela indispensabile. 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Anche le terre costiere e la vegetazione marina hanno bisogno di essere fertilizzate da quanto trascina il Rio delle Amazzonia.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Il </a:t>
            </a:r>
            <a:r>
              <a:rPr lang="it-IT" sz="2400" b="1" dirty="0">
                <a:latin typeface="Comic Sans MS" panose="030F0702030302020204" pitchFamily="66" charset="0"/>
              </a:rPr>
              <a:t>grido dell’Amazzonia raggiunge tutti,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perché </a:t>
            </a:r>
            <a:r>
              <a:rPr lang="it-IT" sz="2400" b="1" dirty="0">
                <a:latin typeface="Comic Sans MS" panose="030F0702030302020204" pitchFamily="66" charset="0"/>
              </a:rPr>
              <a:t>l’aspetto di conquista e di sfruttamento delle risorse è giunto oggi a minacciare la stessa capacità ospitale dell’ambiente: </a:t>
            </a:r>
            <a:r>
              <a:rPr lang="it-IT" sz="2400" b="1" i="1" u="sng" dirty="0">
                <a:latin typeface="Comic Sans MS" panose="030F0702030302020204" pitchFamily="66" charset="0"/>
              </a:rPr>
              <a:t>l’ambiente come “risorsa” rischia di minacciare l’ambiente come “casa</a:t>
            </a:r>
            <a:r>
              <a:rPr lang="it-IT" sz="2400" b="1" dirty="0">
                <a:latin typeface="Comic Sans MS" panose="030F0702030302020204" pitchFamily="66" charset="0"/>
              </a:rPr>
              <a:t>”.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L’interesse </a:t>
            </a:r>
            <a:r>
              <a:rPr lang="it-IT" sz="2400" b="1" dirty="0">
                <a:latin typeface="Comic Sans MS" panose="030F0702030302020204" pitchFamily="66" charset="0"/>
              </a:rPr>
              <a:t>di poche imprese potenti non dovrebbe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esser </a:t>
            </a:r>
            <a:r>
              <a:rPr lang="it-IT" sz="2400" b="1" dirty="0">
                <a:latin typeface="Comic Sans MS" panose="030F0702030302020204" pitchFamily="66" charset="0"/>
              </a:rPr>
              <a:t>messo al di sopra del bene dell’Amazzonia 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e </a:t>
            </a:r>
            <a:r>
              <a:rPr lang="it-IT" sz="2400" b="1" dirty="0">
                <a:latin typeface="Comic Sans MS" panose="030F0702030302020204" pitchFamily="66" charset="0"/>
              </a:rPr>
              <a:t>dell’intera umanità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48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92899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+mj-lt"/>
              </a:rPr>
              <a:t>Una </a:t>
            </a:r>
            <a:r>
              <a:rPr lang="it-IT" sz="2400" b="1" dirty="0">
                <a:latin typeface="+mj-lt"/>
              </a:rPr>
              <a:t>lezione che ogni paese deve imparare ... </a:t>
            </a:r>
            <a:endParaRPr lang="en-GB" sz="2400" b="1" dirty="0" smtClean="0">
              <a:latin typeface="+mj-lt"/>
            </a:endParaRPr>
          </a:p>
          <a:p>
            <a:pPr algn="ctr"/>
            <a:endParaRPr lang="en-GB" sz="2400" b="1" dirty="0">
              <a:latin typeface="+mj-lt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ogni governo adempia il proprio e non delegabile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dovere </a:t>
            </a:r>
            <a:r>
              <a:rPr lang="it-IT" sz="2400" b="1" dirty="0">
                <a:latin typeface="Comic Sans MS" panose="030F0702030302020204" pitchFamily="66" charset="0"/>
              </a:rPr>
              <a:t>di preservare l’ambiente e le risorse naturali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del </a:t>
            </a:r>
            <a:r>
              <a:rPr lang="it-IT" sz="2400" b="1" dirty="0">
                <a:latin typeface="Comic Sans MS" panose="030F0702030302020204" pitchFamily="66" charset="0"/>
              </a:rPr>
              <a:t>proprio Paese, senza vendersi a ambigui interessi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locali </a:t>
            </a:r>
            <a:r>
              <a:rPr lang="it-IT" sz="2400" b="1" dirty="0">
                <a:latin typeface="Comic Sans MS" panose="030F0702030302020204" pitchFamily="66" charset="0"/>
              </a:rPr>
              <a:t>o internazionali </a:t>
            </a:r>
            <a:r>
              <a:rPr lang="en-GB" sz="1200" b="1" dirty="0" smtClean="0">
                <a:latin typeface="Comic Sans MS" panose="030F0702030302020204" pitchFamily="66" charset="0"/>
              </a:rPr>
              <a:t>QA 50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386104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 causa nostra, migliaia di specie non daranno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gloria </a:t>
            </a:r>
            <a:r>
              <a:rPr lang="it-IT" sz="2400" b="1" dirty="0">
                <a:latin typeface="Comic Sans MS" panose="030F0702030302020204" pitchFamily="66" charset="0"/>
              </a:rPr>
              <a:t>a Dio con la loro esistenza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né </a:t>
            </a:r>
            <a:r>
              <a:rPr lang="it-IT" sz="2400" b="1" dirty="0">
                <a:latin typeface="Comic Sans MS" panose="030F0702030302020204" pitchFamily="66" charset="0"/>
              </a:rPr>
              <a:t>potranno comunicarci il proprio messaggio.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Non </a:t>
            </a:r>
            <a:r>
              <a:rPr lang="it-IT" sz="2400" b="1" dirty="0">
                <a:latin typeface="Comic Sans MS" panose="030F0702030302020204" pitchFamily="66" charset="0"/>
              </a:rPr>
              <a:t>ne abbiamo il diritto</a:t>
            </a:r>
            <a:r>
              <a:rPr lang="en-GB" sz="2400" b="1" dirty="0" smtClean="0">
                <a:latin typeface="Comic Sans MS" panose="030F0702030302020204" pitchFamily="66" charset="0"/>
              </a:rPr>
              <a:t>.  </a:t>
            </a:r>
            <a:r>
              <a:rPr lang="en-GB" sz="1200" b="1" dirty="0" smtClean="0">
                <a:latin typeface="Comic Sans MS" panose="030F0702030302020204" pitchFamily="66" charset="0"/>
              </a:rPr>
              <a:t>QA 54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44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8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764704"/>
            <a:ext cx="903649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Imparando </a:t>
            </a:r>
            <a:r>
              <a:rPr lang="it-IT" sz="2400" b="1" dirty="0">
                <a:latin typeface="Comic Sans MS" panose="030F0702030302020204" pitchFamily="66" charset="0"/>
              </a:rPr>
              <a:t>dai popoli originari,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possiamo </a:t>
            </a:r>
            <a:r>
              <a:rPr lang="it-IT" sz="2400" b="1" dirty="0">
                <a:latin typeface="Comic Sans MS" panose="030F0702030302020204" pitchFamily="66" charset="0"/>
              </a:rPr>
              <a:t>contemplare l’Amazzonia e non solo analizzarla, per </a:t>
            </a:r>
            <a:r>
              <a:rPr lang="it-IT" sz="2400" b="1" i="1" u="sng" dirty="0">
                <a:latin typeface="Comic Sans MS" panose="030F0702030302020204" pitchFamily="66" charset="0"/>
              </a:rPr>
              <a:t>riconoscere il mistero prezioso che ci supera</a:t>
            </a:r>
            <a:r>
              <a:rPr lang="it-IT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Possiamo amarla e non solo utilizzarla, così che l’amore risvegli un interesse profondo e sincero.  Di più, possiamo sentirci intimamente uniti ad essa e non solo difenderla, e allora l’Amazzonia diventerà come nostra una madre</a:t>
            </a:r>
            <a:r>
              <a:rPr lang="it-IT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Perché </a:t>
            </a:r>
            <a:r>
              <a:rPr lang="it-IT" sz="2400" b="1" i="1" u="sng" dirty="0">
                <a:latin typeface="Comic Sans MS" panose="030F0702030302020204" pitchFamily="66" charset="0"/>
              </a:rPr>
              <a:t>il mondo non si contempla dal di fuori ma dal di dentro, riconoscendo i legami con i quali il Padre ci ha unito a tutti gli esseri</a:t>
            </a:r>
          </a:p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  </a:t>
            </a:r>
            <a:r>
              <a:rPr lang="en-GB" sz="1200" b="1" dirty="0" smtClean="0">
                <a:latin typeface="Comic Sans MS" panose="030F0702030302020204" pitchFamily="66" charset="0"/>
              </a:rPr>
              <a:t>QA 55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09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548680"/>
            <a:ext cx="903649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Papa </a:t>
            </a:r>
            <a:r>
              <a:rPr lang="it-IT" sz="2400" b="1" dirty="0"/>
              <a:t>Francesco parla della </a:t>
            </a:r>
            <a:r>
              <a:rPr lang="it-IT" sz="2400" b="1" dirty="0" smtClean="0"/>
              <a:t>necessità</a:t>
            </a: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che sollecita lo sviluppo di nuove abitudini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nelle </a:t>
            </a:r>
            <a:r>
              <a:rPr lang="it-IT" sz="2400" b="1" dirty="0">
                <a:latin typeface="Comic Sans MS" panose="030F0702030302020204" pitchFamily="66" charset="0"/>
              </a:rPr>
              <a:t>persone e nei gruppi umani. 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Sfortunatamente, molti abitanti dell'Amazzonia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hanno </a:t>
            </a:r>
            <a:r>
              <a:rPr lang="it-IT" sz="2400" b="1" dirty="0">
                <a:latin typeface="Comic Sans MS" panose="030F0702030302020204" pitchFamily="66" charset="0"/>
              </a:rPr>
              <a:t>acquisito costumi tipici delle grandi città,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dove </a:t>
            </a:r>
            <a:r>
              <a:rPr lang="it-IT" sz="2400" b="1" dirty="0">
                <a:latin typeface="Comic Sans MS" panose="030F0702030302020204" pitchFamily="66" charset="0"/>
              </a:rPr>
              <a:t>il consumismo e la cultura dei rifiuti sono già profondamente radicati.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Non </a:t>
            </a:r>
            <a:r>
              <a:rPr lang="it-IT" sz="2400" b="1" dirty="0">
                <a:latin typeface="Comic Sans MS" panose="030F0702030302020204" pitchFamily="66" charset="0"/>
              </a:rPr>
              <a:t>ci sarà ecologia sana e sostenibile</a:t>
            </a:r>
            <a:r>
              <a:rPr lang="it-IT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capace di cambiare qualcosa, se le persone non cambiano, se non sono esortate ad </a:t>
            </a:r>
            <a:r>
              <a:rPr lang="it-IT" sz="2400" b="1" i="1" u="sng" dirty="0">
                <a:latin typeface="Comic Sans MS" panose="030F0702030302020204" pitchFamily="66" charset="0"/>
              </a:rPr>
              <a:t>adottare un altro stile di vita, meno vorace, più pacifico, più rispettoso, </a:t>
            </a:r>
            <a:endParaRPr lang="it-IT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meno </a:t>
            </a:r>
            <a:r>
              <a:rPr lang="it-IT" sz="2400" b="1" i="1" u="sng" dirty="0">
                <a:latin typeface="Comic Sans MS" panose="030F0702030302020204" pitchFamily="66" charset="0"/>
              </a:rPr>
              <a:t>ansioso, più fraterno</a:t>
            </a:r>
            <a:r>
              <a:rPr lang="it-IT" sz="2400" b="1" dirty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en-GB" sz="1200" b="1" dirty="0" smtClean="0">
                <a:latin typeface="Comic Sans MS" panose="030F0702030302020204" pitchFamily="66" charset="0"/>
              </a:rPr>
              <a:t>QA 58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0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692696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Sogno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comunità cristiane </a:t>
            </a:r>
            <a:endParaRPr lang="it-IT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capaci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di impegnarsi e di incarnarsi in Amazzonia, fino al punto di donare alla Chiesa nuovi </a:t>
            </a:r>
            <a:endParaRPr lang="it-IT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volti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con tratti </a:t>
            </a:r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amazzonici ...  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2106" y="3140968"/>
            <a:ext cx="8635596" cy="2812157"/>
            <a:chOff x="0" y="2348880"/>
            <a:chExt cx="8635596" cy="281215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016" y="2348880"/>
              <a:ext cx="1891814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55"/>
            <a:stretch/>
          </p:blipFill>
          <p:spPr bwMode="auto">
            <a:xfrm>
              <a:off x="3710830" y="2348880"/>
              <a:ext cx="2465356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48880"/>
              <a:ext cx="1819016" cy="2801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9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356"/>
            <a:stretch/>
          </p:blipFill>
          <p:spPr bwMode="auto">
            <a:xfrm>
              <a:off x="6162134" y="2348881"/>
              <a:ext cx="2473462" cy="281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540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081" y="1052736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L’autentica </a:t>
            </a:r>
            <a:r>
              <a:rPr lang="it-IT" sz="2400" b="1" dirty="0">
                <a:latin typeface="Comic Sans MS" panose="030F0702030302020204" pitchFamily="66" charset="0"/>
              </a:rPr>
              <a:t>scelta per i più poveri e dimenticati,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mentre </a:t>
            </a:r>
            <a:r>
              <a:rPr lang="it-IT" sz="2400" b="1" dirty="0">
                <a:latin typeface="Comic Sans MS" panose="030F0702030302020204" pitchFamily="66" charset="0"/>
              </a:rPr>
              <a:t>ci spinge a liberarli dalla miseria materiale 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e </a:t>
            </a:r>
            <a:r>
              <a:rPr lang="it-IT" sz="2400" b="1" dirty="0">
                <a:latin typeface="Comic Sans MS" panose="030F0702030302020204" pitchFamily="66" charset="0"/>
              </a:rPr>
              <a:t>a difendere i loro diritti, 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implica </a:t>
            </a:r>
            <a:r>
              <a:rPr lang="it-IT" sz="2400" b="1" dirty="0">
                <a:latin typeface="Comic Sans MS" panose="030F0702030302020204" pitchFamily="66" charset="0"/>
              </a:rPr>
              <a:t>che </a:t>
            </a:r>
            <a:r>
              <a:rPr lang="it-IT" sz="2400" b="1" i="1" u="sng" dirty="0">
                <a:latin typeface="Comic Sans MS" panose="030F0702030302020204" pitchFamily="66" charset="0"/>
              </a:rPr>
              <a:t>proponiamo ad essi l’amicizia con il Signore</a:t>
            </a:r>
          </a:p>
          <a:p>
            <a:pPr algn="ctr"/>
            <a:r>
              <a:rPr lang="it-IT" sz="2400" b="1" i="1" u="sng" dirty="0">
                <a:latin typeface="Comic Sans MS" panose="030F0702030302020204" pitchFamily="66" charset="0"/>
              </a:rPr>
              <a:t> che li promuove e dà loro dignità</a:t>
            </a:r>
            <a:r>
              <a:rPr lang="it-IT" sz="2400" b="1" dirty="0">
                <a:latin typeface="Comic Sans MS" panose="030F0702030302020204" pitchFamily="66" charset="0"/>
              </a:rPr>
              <a:t>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Sarebbe </a:t>
            </a:r>
            <a:r>
              <a:rPr lang="it-IT" sz="2400" b="1" dirty="0">
                <a:latin typeface="Comic Sans MS" panose="030F0702030302020204" pitchFamily="66" charset="0"/>
              </a:rPr>
              <a:t>triste che ricevessero da noi un codice di dottrine o un imperativo morale,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ma </a:t>
            </a:r>
            <a:r>
              <a:rPr lang="it-IT" sz="2400" b="1" dirty="0">
                <a:latin typeface="Comic Sans MS" panose="030F0702030302020204" pitchFamily="66" charset="0"/>
              </a:rPr>
              <a:t>non </a:t>
            </a:r>
            <a:r>
              <a:rPr lang="it-IT" sz="2400" b="1" i="1" u="sng" dirty="0">
                <a:latin typeface="Comic Sans MS" panose="030F0702030302020204" pitchFamily="66" charset="0"/>
              </a:rPr>
              <a:t>il grande annuncio salvifico</a:t>
            </a:r>
            <a:r>
              <a:rPr lang="it-IT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quel grido missionario che punta al cuore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e dà senso a tutto il resto della vita.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63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175" y="764704"/>
            <a:ext cx="87484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</a:t>
            </a:r>
            <a:r>
              <a:rPr lang="it-IT" sz="2400" b="1" dirty="0" smtClean="0">
                <a:latin typeface="Comic Sans MS" panose="030F0702030302020204" pitchFamily="66" charset="0"/>
              </a:rPr>
              <a:t>    Né </a:t>
            </a:r>
            <a:r>
              <a:rPr lang="it-IT" sz="2400" b="1" dirty="0">
                <a:latin typeface="Comic Sans MS" panose="030F0702030302020204" pitchFamily="66" charset="0"/>
              </a:rPr>
              <a:t>possiamo accontentarci di un messaggio sociale</a:t>
            </a:r>
            <a:r>
              <a:rPr lang="it-IT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Se diamo la nostra vita per servirle, 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 la giustizia e la dignità che meritano, 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non </a:t>
            </a:r>
            <a:r>
              <a:rPr lang="it-IT" sz="2400" b="1" dirty="0">
                <a:latin typeface="Comic Sans MS" panose="030F0702030302020204" pitchFamily="66" charset="0"/>
              </a:rPr>
              <a:t>possiamo nascondere ad essi che lo facciamo </a:t>
            </a:r>
          </a:p>
          <a:p>
            <a:pPr algn="ctr"/>
            <a:r>
              <a:rPr lang="it-IT" sz="2400" b="1" i="1" u="sng" dirty="0">
                <a:latin typeface="Comic Sans MS" panose="030F0702030302020204" pitchFamily="66" charset="0"/>
              </a:rPr>
              <a:t>perché riconosciamo Cristo in loro </a:t>
            </a:r>
            <a:endParaRPr lang="it-IT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e </a:t>
            </a:r>
            <a:r>
              <a:rPr lang="it-IT" sz="2400" b="1" i="1" u="sng" dirty="0">
                <a:latin typeface="Comic Sans MS" panose="030F0702030302020204" pitchFamily="66" charset="0"/>
              </a:rPr>
              <a:t>perché scopriamo l’immensa dignità concessa loro </a:t>
            </a:r>
            <a:endParaRPr lang="it-IT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da </a:t>
            </a:r>
            <a:r>
              <a:rPr lang="it-IT" sz="2400" b="1" i="1" u="sng" dirty="0">
                <a:latin typeface="Comic Sans MS" panose="030F0702030302020204" pitchFamily="66" charset="0"/>
              </a:rPr>
              <a:t>Dio Padre che li ama infinitamente</a:t>
            </a:r>
            <a:r>
              <a:rPr lang="it-IT" sz="2400" b="1" dirty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63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9672" y="4266813"/>
            <a:ext cx="5888304" cy="2362022"/>
            <a:chOff x="1619672" y="4266813"/>
            <a:chExt cx="5888304" cy="236202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692"/>
            <a:stretch/>
          </p:blipFill>
          <p:spPr bwMode="auto">
            <a:xfrm>
              <a:off x="1619672" y="4266813"/>
              <a:ext cx="2402652" cy="236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88"/>
            <a:stretch/>
          </p:blipFill>
          <p:spPr bwMode="auto">
            <a:xfrm>
              <a:off x="4022324" y="4266813"/>
              <a:ext cx="3485652" cy="236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5117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725" y="476672"/>
            <a:ext cx="875652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La </a:t>
            </a:r>
            <a:r>
              <a:rPr lang="it-IT" sz="2400" b="1" dirty="0">
                <a:latin typeface="Comic Sans MS" panose="030F0702030302020204" pitchFamily="66" charset="0"/>
              </a:rPr>
              <a:t>Chiesa riconfigura sempre la propria identità nell’ascolto e nel dialogo con le persone</a:t>
            </a:r>
            <a:r>
              <a:rPr lang="it-IT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le realtà e le storie del suo territorio</a:t>
            </a:r>
            <a:r>
              <a:rPr lang="it-IT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In tal modo, potrà svilupparsi sempre di più un necessario processo di </a:t>
            </a:r>
            <a:r>
              <a:rPr lang="it-IT" sz="2400" b="1" dirty="0" smtClean="0">
                <a:latin typeface="Comic Sans MS" panose="030F0702030302020204" pitchFamily="66" charset="0"/>
              </a:rPr>
              <a:t>inculturazione, che </a:t>
            </a:r>
            <a:r>
              <a:rPr lang="it-IT" sz="2400" b="1" dirty="0">
                <a:latin typeface="Comic Sans MS" panose="030F0702030302020204" pitchFamily="66" charset="0"/>
              </a:rPr>
              <a:t>non disprezza nulla di quanto di buono già esiste nelle culture amazzoniche, ma lo raccoglie e lo porta a pienezza alla luce del Vangelo</a:t>
            </a:r>
            <a:r>
              <a:rPr lang="it-IT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E </a:t>
            </a:r>
            <a:r>
              <a:rPr lang="it-IT" sz="2400" b="1" dirty="0">
                <a:latin typeface="Comic Sans MS" panose="030F0702030302020204" pitchFamily="66" charset="0"/>
              </a:rPr>
              <a:t>nemmeno disprezza la ricchezza di sapienza cristiana trasmessa lungo i secoli, come se si pretendesse di ignorare la storia in cui Dio ha operato in molti modi, perché la Chiesa ha un volto pluriforme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non </a:t>
            </a:r>
            <a:r>
              <a:rPr lang="it-IT" sz="2400" b="1" dirty="0">
                <a:latin typeface="Comic Sans MS" panose="030F0702030302020204" pitchFamily="66" charset="0"/>
              </a:rPr>
              <a:t>solo da una prospettiva spaziale,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ma </a:t>
            </a:r>
            <a:r>
              <a:rPr lang="it-IT" sz="2400" b="1" dirty="0">
                <a:latin typeface="Comic Sans MS" panose="030F0702030302020204" pitchFamily="66" charset="0"/>
              </a:rPr>
              <a:t>anche dalla sua realtà temporale.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it-IT" sz="1200" b="1" dirty="0" smtClean="0">
                <a:latin typeface="Comic Sans MS" panose="030F0702030302020204" pitchFamily="66" charset="0"/>
              </a:rPr>
              <a:t>QA 66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9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24744"/>
            <a:ext cx="82089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</a:t>
            </a:r>
            <a:r>
              <a:rPr lang="it-IT" sz="2400" b="1" dirty="0" smtClean="0">
                <a:latin typeface="Comic Sans MS" panose="030F0702030302020204" pitchFamily="66" charset="0"/>
              </a:rPr>
              <a:t>  Si </a:t>
            </a:r>
            <a:r>
              <a:rPr lang="it-IT" sz="2400" b="1" dirty="0">
                <a:latin typeface="Comic Sans MS" panose="030F0702030302020204" pitchFamily="66" charset="0"/>
              </a:rPr>
              <a:t>tratta dell’autentica Tradizione della Chiesa, che non è un deposito statico né un pezzo da museo, ma la radice di un albero che cresce.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È la millenaria Tradizione che testimonia l’azione divina nel suo Popolo e ha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la </a:t>
            </a:r>
            <a:r>
              <a:rPr lang="it-IT" sz="2400" b="1" i="1" u="sng" dirty="0">
                <a:latin typeface="Comic Sans MS" panose="030F0702030302020204" pitchFamily="66" charset="0"/>
              </a:rPr>
              <a:t>missione di mantenere vivo il fuoco</a:t>
            </a:r>
            <a:r>
              <a:rPr lang="it-IT" sz="2400" b="1" dirty="0">
                <a:latin typeface="Comic Sans MS" panose="030F0702030302020204" pitchFamily="66" charset="0"/>
              </a:rPr>
              <a:t>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più </a:t>
            </a:r>
            <a:r>
              <a:rPr lang="it-IT" sz="2400" b="1" dirty="0">
                <a:latin typeface="Comic Sans MS" panose="030F0702030302020204" pitchFamily="66" charset="0"/>
              </a:rPr>
              <a:t>che di conservare le ceneri.</a:t>
            </a:r>
          </a:p>
          <a:p>
            <a:pPr algn="ctr">
              <a:lnSpc>
                <a:spcPct val="200000"/>
              </a:lnSpc>
            </a:pPr>
            <a:r>
              <a:rPr lang="it-IT" sz="1200" b="1" dirty="0" smtClean="0">
                <a:latin typeface="Comic Sans MS" panose="030F0702030302020204" pitchFamily="66" charset="0"/>
              </a:rPr>
              <a:t>QA </a:t>
            </a:r>
            <a:r>
              <a:rPr lang="it-IT" sz="1200" b="1" dirty="0">
                <a:latin typeface="Comic Sans MS" panose="030F0702030302020204" pitchFamily="66" charset="0"/>
              </a:rPr>
              <a:t>66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61048"/>
            <a:ext cx="2462138" cy="263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95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04664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latin typeface="Comic Sans MS" panose="030F0702030302020204" pitchFamily="66" charset="0"/>
              </a:rPr>
              <a:t>La </a:t>
            </a:r>
            <a:r>
              <a:rPr lang="it-IT" sz="2400" b="1" dirty="0">
                <a:latin typeface="Comic Sans MS" panose="030F0702030302020204" pitchFamily="66" charset="0"/>
              </a:rPr>
              <a:t>forza e il dono delle donne  </a:t>
            </a:r>
            <a:r>
              <a:rPr lang="it-IT" sz="2400" b="1" dirty="0" smtClean="0">
                <a:latin typeface="Comic Sans MS" panose="030F0702030302020204" pitchFamily="66" charset="0"/>
              </a:rPr>
              <a:t>…</a:t>
            </a:r>
          </a:p>
          <a:p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il Signore ha voluto manifestare il suo </a:t>
            </a:r>
            <a:r>
              <a:rPr lang="it-IT" sz="2400" b="1" dirty="0" smtClean="0">
                <a:latin typeface="Comic Sans MS" panose="030F0702030302020204" pitchFamily="66" charset="0"/>
              </a:rPr>
              <a:t>potere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e il suo amore attraverso due volti umani: 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quello del suo Figlio divino fatto uomo e quello di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una </a:t>
            </a:r>
            <a:r>
              <a:rPr lang="it-IT" sz="2400" b="1" dirty="0">
                <a:latin typeface="Comic Sans MS" panose="030F0702030302020204" pitchFamily="66" charset="0"/>
              </a:rPr>
              <a:t>creatura che è donna, Maria</a:t>
            </a:r>
            <a:r>
              <a:rPr lang="it-IT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Le donne danno il loro contributo alla Chiesa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secondo </a:t>
            </a:r>
            <a:r>
              <a:rPr lang="it-IT" sz="2400" b="1" dirty="0">
                <a:latin typeface="Comic Sans MS" panose="030F0702030302020204" pitchFamily="66" charset="0"/>
              </a:rPr>
              <a:t>il modo loro proprio e </a:t>
            </a:r>
            <a:r>
              <a:rPr lang="it-IT" sz="2400" b="1" i="1" u="sng" dirty="0" smtClean="0">
                <a:latin typeface="Comic Sans MS" panose="030F0702030302020204" pitchFamily="66" charset="0"/>
              </a:rPr>
              <a:t>prolungando</a:t>
            </a: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 </a:t>
            </a:r>
            <a:r>
              <a:rPr lang="it-IT" sz="2400" b="1" i="1" u="sng" dirty="0">
                <a:latin typeface="Comic Sans MS" panose="030F0702030302020204" pitchFamily="66" charset="0"/>
              </a:rPr>
              <a:t>la forza e la tenerezza di Maria, la Madre </a:t>
            </a:r>
            <a:r>
              <a:rPr lang="it-IT" sz="2400" b="1" dirty="0">
                <a:latin typeface="Comic Sans MS" panose="030F0702030302020204" pitchFamily="66" charset="0"/>
              </a:rPr>
              <a:t>... 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senza </a:t>
            </a:r>
            <a:r>
              <a:rPr lang="it-IT" sz="2400" b="1" dirty="0">
                <a:latin typeface="Comic Sans MS" panose="030F0702030302020204" pitchFamily="66" charset="0"/>
              </a:rPr>
              <a:t>le donne essa crolla, come sarebbero cadute a pezzi tante comunità dell’Amazzonia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se </a:t>
            </a:r>
            <a:r>
              <a:rPr lang="it-IT" sz="2400" b="1" dirty="0">
                <a:latin typeface="Comic Sans MS" panose="030F0702030302020204" pitchFamily="66" charset="0"/>
              </a:rPr>
              <a:t>non ci fossero state le donne, a sostenerle,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a </a:t>
            </a:r>
            <a:r>
              <a:rPr lang="it-IT" sz="2400" b="1" dirty="0">
                <a:latin typeface="Comic Sans MS" panose="030F0702030302020204" pitchFamily="66" charset="0"/>
              </a:rPr>
              <a:t>sorreggerle e a prendersene cura.</a:t>
            </a:r>
          </a:p>
          <a:p>
            <a:pPr algn="ctr"/>
            <a:r>
              <a:rPr lang="en-GB" sz="2400" b="1" dirty="0" smtClean="0">
                <a:latin typeface="Comic Sans MS" panose="030F0702030302020204" pitchFamily="66" charset="0"/>
              </a:rPr>
              <a:t> </a:t>
            </a:r>
            <a:r>
              <a:rPr lang="en-GB" sz="1200" b="1" dirty="0" smtClean="0">
                <a:latin typeface="Comic Sans MS" panose="030F0702030302020204" pitchFamily="66" charset="0"/>
              </a:rPr>
              <a:t>QA 101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612576" y="5445224"/>
            <a:ext cx="10297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L’amata </a:t>
            </a:r>
            <a:r>
              <a:rPr lang="it-IT" sz="2400" b="1" i="1" u="sng" dirty="0">
                <a:latin typeface="Comic Sans MS" panose="030F0702030302020204" pitchFamily="66" charset="0"/>
              </a:rPr>
              <a:t>Amazzonia </a:t>
            </a:r>
            <a:r>
              <a:rPr lang="it-IT" sz="2400" b="1" dirty="0">
                <a:latin typeface="Comic Sans MS" panose="030F0702030302020204" pitchFamily="66" charset="0"/>
              </a:rPr>
              <a:t>si mostra di fronte al </a:t>
            </a:r>
            <a:r>
              <a:rPr lang="it-IT" sz="2400" b="1" dirty="0" smtClean="0">
                <a:latin typeface="Comic Sans MS" panose="030F0702030302020204" pitchFamily="66" charset="0"/>
              </a:rPr>
              <a:t>mondo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con tutto il suo </a:t>
            </a:r>
            <a:r>
              <a:rPr lang="it-IT" sz="2400" b="1" i="1" dirty="0">
                <a:latin typeface="Comic Sans MS" panose="030F0702030302020204" pitchFamily="66" charset="0"/>
              </a:rPr>
              <a:t>splendore</a:t>
            </a:r>
            <a:r>
              <a:rPr lang="it-IT" sz="2400" b="1" dirty="0">
                <a:latin typeface="Comic Sans MS" panose="030F0702030302020204" pitchFamily="66" charset="0"/>
              </a:rPr>
              <a:t>, il suo </a:t>
            </a:r>
            <a:r>
              <a:rPr lang="it-IT" sz="2400" b="1" i="1" dirty="0" smtClean="0">
                <a:latin typeface="Comic Sans MS" panose="030F0702030302020204" pitchFamily="66" charset="0"/>
              </a:rPr>
              <a:t>dramma</a:t>
            </a:r>
            <a:r>
              <a:rPr lang="it-IT" sz="2400" b="1" dirty="0" smtClean="0">
                <a:latin typeface="Comic Sans MS" panose="030F0702030302020204" pitchFamily="66" charset="0"/>
              </a:rPr>
              <a:t>, il </a:t>
            </a:r>
            <a:r>
              <a:rPr lang="it-IT" sz="2400" b="1" dirty="0">
                <a:latin typeface="Comic Sans MS" panose="030F0702030302020204" pitchFamily="66" charset="0"/>
              </a:rPr>
              <a:t>suo </a:t>
            </a:r>
            <a:r>
              <a:rPr lang="it-IT" sz="2400" b="1" i="1" dirty="0">
                <a:latin typeface="Comic Sans MS" panose="030F0702030302020204" pitchFamily="66" charset="0"/>
              </a:rPr>
              <a:t>mistero</a:t>
            </a:r>
            <a:r>
              <a:rPr lang="it-IT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QUERIDA AMAZONIA 1 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9" y="260648"/>
            <a:ext cx="8894763" cy="49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741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8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92696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La </a:t>
            </a:r>
            <a:r>
              <a:rPr lang="it-IT" sz="2400" b="1" dirty="0">
                <a:latin typeface="Comic Sans MS" panose="030F0702030302020204" pitchFamily="66" charset="0"/>
              </a:rPr>
              <a:t>situazione attuale ci richiede di </a:t>
            </a:r>
            <a:r>
              <a:rPr lang="it-IT" sz="2400" b="1" dirty="0" smtClean="0">
                <a:latin typeface="Comic Sans MS" panose="030F0702030302020204" pitchFamily="66" charset="0"/>
              </a:rPr>
              <a:t>stimolare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il sorgere di </a:t>
            </a:r>
            <a:r>
              <a:rPr lang="it-IT" sz="2400" b="1" i="1" u="sng" dirty="0">
                <a:latin typeface="Comic Sans MS" panose="030F0702030302020204" pitchFamily="66" charset="0"/>
              </a:rPr>
              <a:t>altri </a:t>
            </a:r>
            <a:r>
              <a:rPr lang="it-IT" sz="2400" b="1" i="1" u="sng" dirty="0" smtClean="0">
                <a:latin typeface="Comic Sans MS" panose="030F0702030302020204" pitchFamily="66" charset="0"/>
              </a:rPr>
              <a:t>servizi e </a:t>
            </a:r>
            <a:r>
              <a:rPr lang="it-IT" sz="2400" b="1" i="1" u="sng" dirty="0">
                <a:latin typeface="Comic Sans MS" panose="030F0702030302020204" pitchFamily="66" charset="0"/>
              </a:rPr>
              <a:t>carismi femminili</a:t>
            </a:r>
            <a:r>
              <a:rPr lang="it-IT" sz="2400" b="1" dirty="0">
                <a:latin typeface="Comic Sans MS" panose="030F0702030302020204" pitchFamily="66" charset="0"/>
              </a:rPr>
              <a:t>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che rispondano alle necessità specifiche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dei </a:t>
            </a:r>
            <a:r>
              <a:rPr lang="it-IT" sz="2400" b="1" dirty="0">
                <a:latin typeface="Comic Sans MS" panose="030F0702030302020204" pitchFamily="66" charset="0"/>
              </a:rPr>
              <a:t>popoli amazzonici in questo momento storico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102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879812" y="3356992"/>
            <a:ext cx="3528392" cy="3058973"/>
            <a:chOff x="2879812" y="3356992"/>
            <a:chExt cx="3528392" cy="305897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408" t="20562" r="29289" b="13637"/>
            <a:stretch/>
          </p:blipFill>
          <p:spPr bwMode="auto">
            <a:xfrm>
              <a:off x="3203848" y="3645024"/>
              <a:ext cx="2880320" cy="27709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879812" y="3356992"/>
              <a:ext cx="3528392" cy="1152128"/>
            </a:xfrm>
            <a:prstGeom prst="rect">
              <a:avLst/>
            </a:prstGeom>
            <a:noFill/>
          </p:spPr>
          <p:txBody>
            <a:bodyPr wrap="square" rtlCol="0">
              <a:prstTxWarp prst="textArchUpPour">
                <a:avLst/>
              </a:prstTxWarp>
              <a:spAutoFit/>
            </a:bodyPr>
            <a:lstStyle/>
            <a:p>
              <a:r>
                <a:rPr lang="en-GB" sz="2800" b="1" dirty="0">
                  <a:latin typeface="Aharoni" panose="02010803020104030203" pitchFamily="2" charset="-79"/>
                  <a:cs typeface="Aharoni" panose="02010803020104030203" pitchFamily="2" charset="-79"/>
                </a:rPr>
                <a:t>Re-</a:t>
              </a:r>
              <a:r>
                <a:rPr lang="en-GB" sz="2800" b="1" dirty="0" err="1">
                  <a:latin typeface="Aharoni" panose="02010803020104030203" pitchFamily="2" charset="-79"/>
                  <a:cs typeface="Aharoni" panose="02010803020104030203" pitchFamily="2" charset="-79"/>
                </a:rPr>
                <a:t>immaginare</a:t>
              </a:r>
              <a:endParaRPr lang="en-GB" sz="2800" b="1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480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620688"/>
            <a:ext cx="85689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Occorre </a:t>
            </a:r>
            <a:r>
              <a:rPr lang="it-IT" sz="2400" b="1" dirty="0">
                <a:latin typeface="Comic Sans MS" panose="030F0702030302020204" pitchFamily="66" charset="0"/>
              </a:rPr>
              <a:t>accettare con coraggio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la </a:t>
            </a:r>
            <a:r>
              <a:rPr lang="it-IT" sz="2400" b="1" dirty="0">
                <a:latin typeface="Comic Sans MS" panose="030F0702030302020204" pitchFamily="66" charset="0"/>
              </a:rPr>
              <a:t>novità dello Spirito, capace di creare sempre qualcosa di nuovo con l’inesauribile tesoro di Gesù Cristo ...  Non abbiamo timore,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non tagliamo le ali allo Spirito Santo</a:t>
            </a:r>
            <a:r>
              <a:rPr lang="it-IT" sz="2400" b="1" dirty="0" smtClean="0">
                <a:latin typeface="Comic Sans MS" panose="030F0702030302020204" pitchFamily="66" charset="0"/>
              </a:rPr>
              <a:t>!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69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46" y="3284984"/>
            <a:ext cx="5905500" cy="3314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72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3684" y="188640"/>
            <a:ext cx="681031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Madre della vita,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nel tuo seno materno si è formato Gesù,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che è il Signore di tutto quanto </a:t>
            </a:r>
            <a:r>
              <a:rPr lang="it-IT" sz="2400" b="1" dirty="0" smtClean="0">
                <a:latin typeface="Comic Sans MS" panose="030F0702030302020204" pitchFamily="66" charset="0"/>
              </a:rPr>
              <a:t>esiste.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Risorto, Lui ti ha trasformato 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con la sua luce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e </a:t>
            </a:r>
            <a:r>
              <a:rPr lang="it-IT" sz="2400" b="1" dirty="0">
                <a:latin typeface="Comic Sans MS" panose="030F0702030302020204" pitchFamily="66" charset="0"/>
              </a:rPr>
              <a:t>ti ha fatta regina di tutto il creato.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 questo ti chiediamo, o Maria,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di regnare nel cuore palpitante dell’Amazzonia.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Mostrati come madre di tutte le creature,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nella bellezza dei fiori, dei fiumi,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del grande fiume che l’attraversa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e di tutto ciò che freme nelle sue foreste.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Proteggi col tuo affetto questa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esplosione </a:t>
            </a:r>
            <a:r>
              <a:rPr lang="it-IT" sz="2400" b="1" dirty="0">
                <a:latin typeface="Comic Sans MS" panose="030F0702030302020204" pitchFamily="66" charset="0"/>
              </a:rPr>
              <a:t>di bellezza.</a:t>
            </a:r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4" r="28242"/>
          <a:stretch/>
        </p:blipFill>
        <p:spPr bwMode="auto">
          <a:xfrm>
            <a:off x="-21945" y="548680"/>
            <a:ext cx="2634466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764704"/>
            <a:ext cx="856895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Chiedi a Gesù che effonda tutto il suo amore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sugli uomini e sulle donne che vi abitano,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perché sappiano ammirarla e custodirla.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Fa’ che il tuo Figlio nasca nei loro cuori,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perché risplenda nell’Amazzonia,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nei suoi popoli e nelle sue culture,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con la luce della sua Parola, col conforto del suo amore,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col suo messaggio di fraternità e di giustizia.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Che in ogni Eucaristia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si elevi anche tanta meraviglia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 la gloria del Padre.</a:t>
            </a:r>
            <a:endParaRPr lang="en-GB" sz="2400" b="1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19" y="422711"/>
            <a:ext cx="9144000" cy="610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19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6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764704"/>
            <a:ext cx="8280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Madre, guarda i poveri dell’Amazzonia,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perché la loro casa viene distrutta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 interessi meschini.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Quanto dolore e quanta miseria,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quanto abbandono e quanta prepotenza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in questa terra benedetta,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traboccante di vita!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Tocca la sensibilità dei potenti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perché, se anche sentiamo che è già tardi,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tu ci chiami a salvare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ciò che ancora vive.</a:t>
            </a:r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50" y="633620"/>
            <a:ext cx="8863307" cy="59051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20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548680"/>
            <a:ext cx="79208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Madre del cuore trafitto,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che soffri nei tuoi figli oltraggiati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e nella natura ferita,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regna tu in Amazzonia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insieme al tuo Figlio.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Regna perché nessuno più si senta padrone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dell’opera di Dio.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In te confidiamo, Madre della vita,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non abbandonarci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in questa ora oscura.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Amen.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79" y="485986"/>
            <a:ext cx="9144000" cy="579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88" y="574675"/>
            <a:ext cx="2384425" cy="570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59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404664"/>
            <a:ext cx="8568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La </a:t>
            </a:r>
            <a:r>
              <a:rPr lang="it-IT" sz="2400" b="1" dirty="0">
                <a:latin typeface="Comic Sans MS" panose="030F0702030302020204" pitchFamily="66" charset="0"/>
              </a:rPr>
              <a:t>predicazione deve incarnarsi,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</a:t>
            </a:r>
            <a:r>
              <a:rPr lang="it-IT" sz="2400" b="1" dirty="0" smtClean="0">
                <a:latin typeface="Comic Sans MS" panose="030F0702030302020204" pitchFamily="66" charset="0"/>
              </a:rPr>
              <a:t>la </a:t>
            </a:r>
            <a:r>
              <a:rPr lang="it-IT" sz="2400" b="1" dirty="0">
                <a:latin typeface="Comic Sans MS" panose="030F0702030302020204" pitchFamily="66" charset="0"/>
              </a:rPr>
              <a:t>spiritualità deve incarnarsi, 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   </a:t>
            </a:r>
            <a:r>
              <a:rPr lang="it-IT" sz="2400" b="1" dirty="0" smtClean="0">
                <a:latin typeface="Comic Sans MS" panose="030F0702030302020204" pitchFamily="66" charset="0"/>
              </a:rPr>
              <a:t>le </a:t>
            </a:r>
            <a:r>
              <a:rPr lang="it-IT" sz="2400" b="1" dirty="0">
                <a:latin typeface="Comic Sans MS" panose="030F0702030302020204" pitchFamily="66" charset="0"/>
              </a:rPr>
              <a:t>strutture della Chiesa devono incarnarsi.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   </a:t>
            </a:r>
            <a:r>
              <a:rPr lang="it-IT" sz="2400" b="1" dirty="0" smtClean="0">
                <a:latin typeface="Comic Sans MS" panose="030F0702030302020204" pitchFamily="66" charset="0"/>
              </a:rPr>
              <a:t>Per </a:t>
            </a:r>
            <a:r>
              <a:rPr lang="it-IT" sz="2400" b="1" dirty="0">
                <a:latin typeface="Comic Sans MS" panose="030F0702030302020204" pitchFamily="66" charset="0"/>
              </a:rPr>
              <a:t>questo mi permetto umilmente, 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</a:t>
            </a:r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in questa breve Esortazione, di formulare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quattro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grandi sogni</a:t>
            </a:r>
            <a:r>
              <a:rPr lang="it-IT" sz="2400" b="1" dirty="0">
                <a:latin typeface="Comic Sans MS" panose="030F0702030302020204" pitchFamily="66" charset="0"/>
              </a:rPr>
              <a:t> che l’Amazzonia mi ispira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6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056" y="3212976"/>
            <a:ext cx="6067561" cy="3411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67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279" y="54868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Sogno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un’Amazzonia </a:t>
            </a:r>
          </a:p>
          <a:p>
            <a:pPr algn="ctr"/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che lotti per i diritti dei più poveri, dei popoli originari, degli ultimi, dove la loro voce sia </a:t>
            </a:r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ascoltata</a:t>
            </a: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e la loro dignità sia </a:t>
            </a:r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promossa ...</a:t>
            </a:r>
            <a:endParaRPr lang="it-IT" sz="24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83" y="2780928"/>
            <a:ext cx="6059445" cy="3847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21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870" y="764704"/>
            <a:ext cx="88569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se </a:t>
            </a:r>
            <a:r>
              <a:rPr lang="it-IT" sz="2400" b="1" dirty="0">
                <a:latin typeface="Comic Sans MS" panose="030F0702030302020204" pitchFamily="66" charset="0"/>
              </a:rPr>
              <a:t>vogliamo dialogare,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dovremmo </a:t>
            </a:r>
            <a:r>
              <a:rPr lang="it-IT" sz="2400" b="1" dirty="0">
                <a:latin typeface="Comic Sans MS" panose="030F0702030302020204" pitchFamily="66" charset="0"/>
              </a:rPr>
              <a:t>farlo prima di tutto con i poveri.</a:t>
            </a: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Essi non sono interlocutori qualsiasi</a:t>
            </a:r>
            <a:r>
              <a:rPr lang="it-IT" sz="2400" b="1" dirty="0" smtClean="0">
                <a:latin typeface="Comic Sans MS" panose="030F0702030302020204" pitchFamily="66" charset="0"/>
              </a:rPr>
              <a:t>,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che bisogna convincere, e nemmeno un convitato in </a:t>
            </a:r>
            <a:r>
              <a:rPr lang="it-IT" sz="2400" b="1" dirty="0" smtClean="0">
                <a:latin typeface="Comic Sans MS" panose="030F0702030302020204" pitchFamily="66" charset="0"/>
              </a:rPr>
              <a:t>più</a:t>
            </a: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latin typeface="Comic Sans MS" panose="030F0702030302020204" pitchFamily="66" charset="0"/>
              </a:rPr>
              <a:t>ad una tavola di pari.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dirty="0" smtClean="0">
                <a:latin typeface="Comic Sans MS" panose="030F0702030302020204" pitchFamily="66" charset="0"/>
              </a:rPr>
              <a:t>Essi </a:t>
            </a:r>
            <a:r>
              <a:rPr lang="it-IT" sz="2400" b="1" i="1" dirty="0">
                <a:latin typeface="Comic Sans MS" panose="030F0702030302020204" pitchFamily="66" charset="0"/>
              </a:rPr>
              <a:t>sono i principali </a:t>
            </a:r>
            <a:r>
              <a:rPr lang="it-IT" sz="2400" b="1" i="1" dirty="0" smtClean="0">
                <a:latin typeface="Comic Sans MS" panose="030F0702030302020204" pitchFamily="66" charset="0"/>
              </a:rPr>
              <a:t>interlocutori</a:t>
            </a:r>
            <a:r>
              <a:rPr lang="it-IT" sz="2400" b="1" dirty="0" smtClean="0">
                <a:latin typeface="Comic Sans MS" panose="030F0702030302020204" pitchFamily="66" charset="0"/>
              </a:rPr>
              <a:t>, dai </a:t>
            </a:r>
            <a:r>
              <a:rPr lang="it-IT" sz="2400" b="1" dirty="0">
                <a:latin typeface="Comic Sans MS" panose="030F0702030302020204" pitchFamily="66" charset="0"/>
              </a:rPr>
              <a:t>quali anzitutto dobbiamo imparare, che dobbiamo ascoltare per un dovere di giustizia e ai quali dobbiamo chiedere permesso per poter presentare le nostre proposte.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u="sng" dirty="0" smtClean="0">
                <a:latin typeface="Comic Sans MS" panose="030F0702030302020204" pitchFamily="66" charset="0"/>
              </a:rPr>
              <a:t>La </a:t>
            </a:r>
            <a:r>
              <a:rPr lang="it-IT" sz="2400" b="1" u="sng" dirty="0">
                <a:latin typeface="Comic Sans MS" panose="030F0702030302020204" pitchFamily="66" charset="0"/>
              </a:rPr>
              <a:t>loro parola, le loro speranze, i loro timori dovrebbero essere la voce più potente in qualsiasi tavolo di dialogo sull’Amazzonia</a:t>
            </a:r>
            <a:r>
              <a:rPr lang="it-IT" sz="2400" b="1" dirty="0">
                <a:latin typeface="Comic Sans MS" panose="030F0702030302020204" pitchFamily="66" charset="0"/>
              </a:rPr>
              <a:t>;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e </a:t>
            </a:r>
            <a:r>
              <a:rPr lang="it-IT" sz="2400" b="1" dirty="0">
                <a:latin typeface="Comic Sans MS" panose="030F0702030302020204" pitchFamily="66" charset="0"/>
              </a:rPr>
              <a:t>la grande questione è: come loro stessi immaginano il buon vivere per sé stessi e i loro discendenti</a:t>
            </a:r>
            <a:r>
              <a:rPr lang="it-IT" sz="2400" b="1" dirty="0" smtClean="0">
                <a:latin typeface="Comic Sans MS" panose="030F0702030302020204" pitchFamily="66" charset="0"/>
              </a:rPr>
              <a:t>?</a:t>
            </a:r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 26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97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596607"/>
            <a:ext cx="8053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Sogno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un’Amazzonia </a:t>
            </a:r>
            <a:endParaRPr lang="it-IT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che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difenda la ricchezza culturale che la distingue, dove la belezza umana </a:t>
            </a:r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risplende</a:t>
            </a: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de forme così </a:t>
            </a:r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diverse ...</a:t>
            </a: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  </a:t>
            </a: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49" y="2535599"/>
            <a:ext cx="6083102" cy="405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331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76672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In </a:t>
            </a:r>
            <a:r>
              <a:rPr lang="it-IT" sz="2400" b="1" dirty="0">
                <a:latin typeface="Comic Sans MS" panose="030F0702030302020204" pitchFamily="66" charset="0"/>
              </a:rPr>
              <a:t>Amazzonia incontriamo  migliaia di comunità indigene, afro-discendenti, rivierasche e abitanti città,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che </a:t>
            </a:r>
            <a:r>
              <a:rPr lang="it-IT" sz="2400" b="1" dirty="0">
                <a:latin typeface="Comic Sans MS" panose="030F0702030302020204" pitchFamily="66" charset="0"/>
              </a:rPr>
              <a:t>a loro volta sono molto diverse tra loro e ospitano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una </a:t>
            </a:r>
            <a:r>
              <a:rPr lang="it-IT" sz="2400" b="1" dirty="0">
                <a:latin typeface="Comic Sans MS" panose="030F0702030302020204" pitchFamily="66" charset="0"/>
              </a:rPr>
              <a:t>grande diversità umana.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Attraverso </a:t>
            </a:r>
            <a:r>
              <a:rPr lang="it-IT" sz="2400" b="1" i="1" u="sng" dirty="0">
                <a:latin typeface="Comic Sans MS" panose="030F0702030302020204" pitchFamily="66" charset="0"/>
              </a:rPr>
              <a:t>un territorio e le sue caratteristiche Dio si manifesta, riflette qualcosa della sua inesauribile bellezza</a:t>
            </a:r>
            <a:r>
              <a:rPr lang="it-IT" sz="2400" b="1" dirty="0" smtClean="0">
                <a:latin typeface="Comic Sans MS" panose="030F0702030302020204" pitchFamily="66" charset="0"/>
              </a:rPr>
              <a:t>.</a:t>
            </a: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 </a:t>
            </a:r>
            <a:r>
              <a:rPr lang="it-IT" sz="2400" b="1" i="1" u="sng" dirty="0">
                <a:latin typeface="Comic Sans MS" panose="030F0702030302020204" pitchFamily="66" charset="0"/>
              </a:rPr>
              <a:t>Pertanto, i diversi gruppi, in una sintesi vitale </a:t>
            </a:r>
            <a:endParaRPr lang="it-IT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con </a:t>
            </a:r>
            <a:r>
              <a:rPr lang="it-IT" sz="2400" b="1" i="1" u="sng" dirty="0">
                <a:latin typeface="Comic Sans MS" panose="030F0702030302020204" pitchFamily="66" charset="0"/>
              </a:rPr>
              <a:t>l’ambiente circostante, sviluppano una forma </a:t>
            </a:r>
            <a:endParaRPr lang="it-IT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peculiare </a:t>
            </a:r>
            <a:r>
              <a:rPr lang="it-IT" sz="2400" b="1" i="1" u="sng" dirty="0">
                <a:latin typeface="Comic Sans MS" panose="030F0702030302020204" pitchFamily="66" charset="0"/>
              </a:rPr>
              <a:t>di saggezza</a:t>
            </a:r>
            <a:r>
              <a:rPr lang="it-IT" sz="2400" b="1" dirty="0">
                <a:latin typeface="Comic Sans MS" panose="030F0702030302020204" pitchFamily="66" charset="0"/>
              </a:rPr>
              <a:t>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endParaRPr lang="it-IT" sz="2400" b="1" dirty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Noi </a:t>
            </a:r>
            <a:r>
              <a:rPr lang="it-IT" sz="2400" b="1" dirty="0">
                <a:latin typeface="Comic Sans MS" panose="030F0702030302020204" pitchFamily="66" charset="0"/>
              </a:rPr>
              <a:t>che osserviamo dall’esterno dovremmo evitare generalizzazioni ingiuste, discorsi semplicistici o conclusioni tratte solo a partire dalle nostre strutture mentali ed esperienze</a:t>
            </a:r>
            <a:r>
              <a:rPr lang="it-IT" sz="2400" b="1" dirty="0" smtClean="0">
                <a:latin typeface="Comic Sans MS" panose="030F0702030302020204" pitchFamily="66" charset="0"/>
              </a:rPr>
              <a:t>.  </a:t>
            </a:r>
            <a:r>
              <a:rPr lang="en-GB" sz="1200" b="1" dirty="0" smtClean="0">
                <a:latin typeface="Comic Sans MS" panose="030F0702030302020204" pitchFamily="66" charset="0"/>
              </a:rPr>
              <a:t>QA 32</a:t>
            </a:r>
            <a:endParaRPr lang="en-GB" sz="1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7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9145" y="1772816"/>
            <a:ext cx="82809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>
                <a:latin typeface="Comic Sans MS" panose="030F0702030302020204" pitchFamily="66" charset="0"/>
              </a:rPr>
              <a:t> … occorre amare e custodire le radici, perché esse sono </a:t>
            </a:r>
            <a:r>
              <a:rPr lang="it-IT" sz="2400" b="1" dirty="0" smtClean="0">
                <a:latin typeface="Comic Sans MS" panose="030F0702030302020204" pitchFamily="66" charset="0"/>
              </a:rPr>
              <a:t>un </a:t>
            </a:r>
            <a:r>
              <a:rPr lang="it-IT" sz="2400" b="1" dirty="0">
                <a:latin typeface="Comic Sans MS" panose="030F0702030302020204" pitchFamily="66" charset="0"/>
              </a:rPr>
              <a:t>punto di radicamento che ci consente di crescere e di rispondere alle nuove sfide.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Invito </a:t>
            </a:r>
            <a:r>
              <a:rPr lang="it-IT" sz="2400" b="1" dirty="0">
                <a:latin typeface="Comic Sans MS" panose="030F0702030302020204" pitchFamily="66" charset="0"/>
              </a:rPr>
              <a:t>i giovani dell’Amazzonia, specialmente gli indigeni, </a:t>
            </a:r>
            <a:r>
              <a:rPr lang="it-IT" sz="2400" b="1" i="1" u="sng" dirty="0">
                <a:latin typeface="Comic Sans MS" panose="030F0702030302020204" pitchFamily="66" charset="0"/>
              </a:rPr>
              <a:t>a farsi carico delle radici, </a:t>
            </a:r>
            <a:endParaRPr lang="it-IT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perché </a:t>
            </a:r>
            <a:r>
              <a:rPr lang="it-IT" sz="2400" b="1" i="1" u="sng" dirty="0">
                <a:latin typeface="Comic Sans MS" panose="030F0702030302020204" pitchFamily="66" charset="0"/>
              </a:rPr>
              <a:t>dalle radici viene la forza </a:t>
            </a:r>
            <a:endParaRPr lang="it-IT" sz="2400" b="1" i="1" u="sng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i="1" u="sng" dirty="0" smtClean="0">
                <a:latin typeface="Comic Sans MS" panose="030F0702030302020204" pitchFamily="66" charset="0"/>
              </a:rPr>
              <a:t>che </a:t>
            </a:r>
            <a:r>
              <a:rPr lang="it-IT" sz="2400" b="1" i="1" u="sng" dirty="0">
                <a:latin typeface="Comic Sans MS" panose="030F0702030302020204" pitchFamily="66" charset="0"/>
              </a:rPr>
              <a:t>vi fa crescere, fiorire, fruttificare</a:t>
            </a:r>
            <a:r>
              <a:rPr lang="it-IT" sz="2400" b="1" dirty="0">
                <a:latin typeface="Comic Sans MS" panose="030F0702030302020204" pitchFamily="66" charset="0"/>
              </a:rPr>
              <a:t>. </a:t>
            </a:r>
            <a:endParaRPr lang="it-IT" sz="2400" b="1" dirty="0" smtClean="0"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latin typeface="Comic Sans MS" panose="030F0702030302020204" pitchFamily="66" charset="0"/>
              </a:rPr>
              <a:t>Per </a:t>
            </a:r>
            <a:r>
              <a:rPr lang="it-IT" sz="2400" b="1" dirty="0">
                <a:latin typeface="Comic Sans MS" panose="030F0702030302020204" pitchFamily="66" charset="0"/>
              </a:rPr>
              <a:t>quanti di loro che sono battezzati, queste radici comprendono la storia del popolo d’Israele e della Chiesa, fino al giorno d’oggi. Conoscerle è una fonte di gioia e soprattutto di speranza che ispira azioni coraggiose e nobili.   </a:t>
            </a:r>
            <a:r>
              <a:rPr lang="en-GB" sz="1200" b="1" dirty="0" smtClean="0">
                <a:latin typeface="Comic Sans MS" panose="030F0702030302020204" pitchFamily="66" charset="0"/>
              </a:rPr>
              <a:t>QA 33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27" y="347172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/>
              <a:t>Papa </a:t>
            </a:r>
            <a:r>
              <a:rPr lang="it-IT" sz="2400" b="1" dirty="0"/>
              <a:t>Francesco mette in guardia contro ‘la visione consumistica dell'essere umano, favorita dagli ingranaggi dell'attuale economia globalizzata’ che ‘tende a rendere omogenee le culture e indebolire l'immensa varietà culturale, che è un tesoro dell'umanità’ 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42016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2356" y="836712"/>
            <a:ext cx="49616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Sogno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un’Amazzonia </a:t>
            </a:r>
            <a:endParaRPr lang="it-IT" sz="2400" b="1" dirty="0" smtClean="0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che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custodisca gelosamente l’irresistibile bellezza naturale che l’adorna, </a:t>
            </a:r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la </a:t>
            </a:r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vita traboccante che riempie i suoi fiumi e le sue </a:t>
            </a:r>
            <a:r>
              <a:rPr lang="it-IT" sz="24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foreste ...</a:t>
            </a:r>
          </a:p>
          <a:p>
            <a:pPr algn="ctr">
              <a:lnSpc>
                <a:spcPct val="200000"/>
              </a:lnSpc>
            </a:pPr>
            <a:r>
              <a:rPr lang="en-GB" sz="1200" b="1" dirty="0" smtClean="0">
                <a:latin typeface="Comic Sans MS" panose="030F0702030302020204" pitchFamily="66" charset="0"/>
              </a:rPr>
              <a:t>QA 7</a:t>
            </a:r>
            <a:endParaRPr lang="en-GB" sz="24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3" y="260648"/>
            <a:ext cx="3858828" cy="627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2"/>
          <a:stretch/>
        </p:blipFill>
        <p:spPr bwMode="auto">
          <a:xfrm>
            <a:off x="4528796" y="3533404"/>
            <a:ext cx="4268764" cy="276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97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6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1702</Words>
  <Application>Microsoft Office PowerPoint</Application>
  <PresentationFormat>On-screen Show (4:3)</PresentationFormat>
  <Paragraphs>207</Paragraphs>
  <Slides>25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Anne McCabe</dc:creator>
  <cp:lastModifiedBy>Anne McCabe</cp:lastModifiedBy>
  <cp:revision>44</cp:revision>
  <dcterms:created xsi:type="dcterms:W3CDTF">2020-05-11T14:02:14Z</dcterms:created>
  <dcterms:modified xsi:type="dcterms:W3CDTF">2020-05-15T09:50:55Z</dcterms:modified>
</cp:coreProperties>
</file>