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7" r:id="rId4"/>
    <p:sldId id="258" r:id="rId5"/>
    <p:sldId id="262" r:id="rId6"/>
    <p:sldId id="259" r:id="rId7"/>
    <p:sldId id="263" r:id="rId8"/>
    <p:sldId id="265" r:id="rId9"/>
    <p:sldId id="260" r:id="rId10"/>
    <p:sldId id="264" r:id="rId11"/>
    <p:sldId id="266" r:id="rId12"/>
    <p:sldId id="268" r:id="rId13"/>
    <p:sldId id="269" r:id="rId14"/>
    <p:sldId id="261" r:id="rId15"/>
    <p:sldId id="267" r:id="rId16"/>
    <p:sldId id="270" r:id="rId17"/>
    <p:sldId id="271" r:id="rId18"/>
    <p:sldId id="280" r:id="rId19"/>
    <p:sldId id="278" r:id="rId20"/>
    <p:sldId id="279" r:id="rId21"/>
    <p:sldId id="272"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89616145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132298668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320699496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50845651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240626750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393F38-9318-4B21-A675-F0DFCAD040B8}"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122008536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393F38-9318-4B21-A675-F0DFCAD040B8}" type="datetimeFigureOut">
              <a:rPr lang="en-GB" smtClean="0"/>
              <a:t>15/05/2020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26887624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393F38-9318-4B21-A675-F0DFCAD040B8}" type="datetimeFigureOut">
              <a:rPr lang="en-GB" smtClean="0"/>
              <a:t>15/05/2020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277209465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93F38-9318-4B21-A675-F0DFCAD040B8}" type="datetimeFigureOut">
              <a:rPr lang="en-GB" smtClean="0"/>
              <a:t>15/05/2020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181740060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393F38-9318-4B21-A675-F0DFCAD040B8}"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317311967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393F38-9318-4B21-A675-F0DFCAD040B8}"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855378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93F38-9318-4B21-A675-F0DFCAD040B8}" type="datetimeFigureOut">
              <a:rPr lang="en-GB" smtClean="0"/>
              <a:t>15/05/2020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4874D-466E-4BCE-81B5-C843E2FF3597}" type="slidenum">
              <a:rPr lang="en-GB" smtClean="0"/>
              <a:t>‹#›</a:t>
            </a:fld>
            <a:endParaRPr lang="en-GB"/>
          </a:p>
        </p:txBody>
      </p:sp>
    </p:spTree>
    <p:extLst>
      <p:ext uri="{BB962C8B-B14F-4D97-AF65-F5344CB8AC3E}">
        <p14:creationId xmlns:p14="http://schemas.microsoft.com/office/powerpoint/2010/main" val="283911499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2757" y="159673"/>
            <a:ext cx="8390706" cy="6401359"/>
            <a:chOff x="462757" y="159673"/>
            <a:chExt cx="8390706" cy="6401359"/>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7" y="159673"/>
              <a:ext cx="6530915" cy="3915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077" y="3450725"/>
              <a:ext cx="5510386" cy="311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rot="20553904">
            <a:off x="744104" y="3976414"/>
            <a:ext cx="5488599" cy="646331"/>
          </a:xfrm>
          <a:prstGeom prst="rect">
            <a:avLst/>
          </a:prstGeom>
          <a:noFill/>
        </p:spPr>
        <p:txBody>
          <a:bodyPr wrap="square" rtlCol="0">
            <a:spAutoFit/>
          </a:bodyPr>
          <a:lstStyle/>
          <a:p>
            <a:pPr algn="ctr"/>
            <a:r>
              <a:rPr lang="en-GB" sz="3600" b="1" dirty="0">
                <a:latin typeface="Comic Sans MS" panose="030F0702030302020204" pitchFamily="66" charset="0"/>
              </a:rPr>
              <a:t>Cher Amazon</a:t>
            </a:r>
          </a:p>
        </p:txBody>
      </p:sp>
      <p:pic>
        <p:nvPicPr>
          <p:cNvPr id="2" name="10 Beautiful Dream.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4568" y="3429000"/>
            <a:ext cx="304800" cy="304800"/>
          </a:xfrm>
          <a:prstGeom prst="rect">
            <a:avLst/>
          </a:prstGeom>
        </p:spPr>
      </p:pic>
      <p:sp>
        <p:nvSpPr>
          <p:cNvPr id="4" name="TextBox 3"/>
          <p:cNvSpPr txBox="1"/>
          <p:nvPr/>
        </p:nvSpPr>
        <p:spPr>
          <a:xfrm>
            <a:off x="251521" y="6082207"/>
            <a:ext cx="2664296" cy="307777"/>
          </a:xfrm>
          <a:prstGeom prst="rect">
            <a:avLst/>
          </a:prstGeom>
          <a:noFill/>
        </p:spPr>
        <p:txBody>
          <a:bodyPr wrap="square" rtlCol="0">
            <a:spAutoFit/>
          </a:bodyPr>
          <a:lstStyle/>
          <a:p>
            <a:pPr algn="ctr"/>
            <a:r>
              <a:rPr lang="en-GB" sz="1400" dirty="0" smtClean="0"/>
              <a:t>Musique:  </a:t>
            </a:r>
            <a:r>
              <a:rPr lang="en-GB" sz="1400" dirty="0"/>
              <a:t>Beau rêve</a:t>
            </a:r>
          </a:p>
        </p:txBody>
      </p:sp>
    </p:spTree>
    <p:extLst>
      <p:ext uri="{BB962C8B-B14F-4D97-AF65-F5344CB8AC3E}">
        <p14:creationId xmlns:p14="http://schemas.microsoft.com/office/powerpoint/2010/main" val="284690559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9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0" repeatCount="indefinite"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08720"/>
            <a:ext cx="9036496" cy="5632311"/>
          </a:xfrm>
          <a:prstGeom prst="rect">
            <a:avLst/>
          </a:prstGeom>
          <a:noFill/>
        </p:spPr>
        <p:txBody>
          <a:bodyPr wrap="square" rtlCol="0">
            <a:spAutoFit/>
          </a:bodyPr>
          <a:lstStyle/>
          <a:p>
            <a:pPr algn="ctr"/>
            <a:r>
              <a:rPr lang="fr-FR" sz="2400" b="1" dirty="0" smtClean="0">
                <a:latin typeface="Comic Sans MS" panose="030F0702030302020204" pitchFamily="66" charset="0"/>
              </a:rPr>
              <a:t>… </a:t>
            </a:r>
            <a:r>
              <a:rPr lang="fr-FR" sz="2400" b="1" dirty="0">
                <a:latin typeface="Comic Sans MS" panose="030F0702030302020204" pitchFamily="66" charset="0"/>
              </a:rPr>
              <a:t>dans un écosystème comme l’Amazonie,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chaque </a:t>
            </a:r>
            <a:r>
              <a:rPr lang="fr-FR" sz="2400" b="1" dirty="0">
                <a:latin typeface="Comic Sans MS" panose="030F0702030302020204" pitchFamily="66" charset="0"/>
              </a:rPr>
              <a:t>partie, en raison de son importance,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devient </a:t>
            </a:r>
            <a:r>
              <a:rPr lang="fr-FR" sz="2400" b="1" dirty="0">
                <a:latin typeface="Comic Sans MS" panose="030F0702030302020204" pitchFamily="66" charset="0"/>
              </a:rPr>
              <a:t>indispensable à la conservation de l’ensemble.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 </a:t>
            </a:r>
            <a:r>
              <a:rPr lang="fr-FR" sz="2400" b="1" dirty="0">
                <a:latin typeface="Comic Sans MS" panose="030F0702030302020204" pitchFamily="66" charset="0"/>
              </a:rPr>
              <a:t>Les basses terres et la végétation marine ont aussi besoin d’être fertilisées par ce que draine l’Amazone.</a:t>
            </a:r>
          </a:p>
          <a:p>
            <a:pPr algn="ctr"/>
            <a:r>
              <a:rPr lang="fr-FR" sz="2400" b="1" dirty="0">
                <a:latin typeface="Comic Sans MS" panose="030F0702030302020204" pitchFamily="66" charset="0"/>
              </a:rPr>
              <a:t> Le cri de l’Amazonie parvient à tous car </a:t>
            </a:r>
            <a:r>
              <a:rPr lang="fr-FR" sz="2400" b="1" dirty="0" smtClean="0">
                <a:latin typeface="Comic Sans MS" panose="030F0702030302020204" pitchFamily="66" charset="0"/>
              </a:rPr>
              <a:t>la </a:t>
            </a:r>
            <a:r>
              <a:rPr lang="fr-FR" sz="2400" b="1" dirty="0">
                <a:latin typeface="Comic Sans MS" panose="030F0702030302020204" pitchFamily="66" charset="0"/>
              </a:rPr>
              <a:t>conquête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et </a:t>
            </a:r>
            <a:r>
              <a:rPr lang="fr-FR" sz="2400" b="1" dirty="0">
                <a:latin typeface="Comic Sans MS" panose="030F0702030302020204" pitchFamily="66" charset="0"/>
              </a:rPr>
              <a:t>l’exploitation des ressources </a:t>
            </a:r>
            <a:r>
              <a:rPr lang="fr-FR" sz="2400" b="1" dirty="0" smtClean="0">
                <a:latin typeface="Comic Sans MS" panose="030F0702030302020204" pitchFamily="66" charset="0"/>
              </a:rPr>
              <a:t>menacent aujourd’hui </a:t>
            </a:r>
          </a:p>
          <a:p>
            <a:pPr algn="ctr"/>
            <a:r>
              <a:rPr lang="fr-FR" sz="2400" b="1" dirty="0" smtClean="0">
                <a:latin typeface="Comic Sans MS" panose="030F0702030302020204" pitchFamily="66" charset="0"/>
              </a:rPr>
              <a:t>la </a:t>
            </a:r>
            <a:r>
              <a:rPr lang="fr-FR" sz="2400" b="1" dirty="0">
                <a:latin typeface="Comic Sans MS" panose="030F0702030302020204" pitchFamily="66" charset="0"/>
              </a:rPr>
              <a:t>capacité même d’accueil de l’environnement : </a:t>
            </a:r>
            <a:r>
              <a:rPr lang="fr-FR" sz="2400" b="1" i="1" u="sng" dirty="0">
                <a:latin typeface="Comic Sans MS" panose="030F0702030302020204" pitchFamily="66" charset="0"/>
              </a:rPr>
              <a:t>l’environnement comme “ressource” met en danger l’environnement comme “maison”. </a:t>
            </a:r>
            <a:endParaRPr lang="fr-FR" sz="2400" b="1" i="1" u="sng" dirty="0" smtClean="0">
              <a:latin typeface="Comic Sans MS" panose="030F0702030302020204" pitchFamily="66" charset="0"/>
            </a:endParaRP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L’intérêt d’un petit nombre d’entreprises puissantes ne devrait pas être mis au-dessus du bien de l’Amazonie et de l’humanité entière</a:t>
            </a:r>
            <a:r>
              <a:rPr lang="fr-FR" sz="2400" b="1" dirty="0" smtClean="0">
                <a:latin typeface="Comic Sans MS" panose="030F0702030302020204" pitchFamily="66" charset="0"/>
              </a:rPr>
              <a:t>.</a:t>
            </a:r>
            <a:endParaRPr lang="en-GB" sz="2400" b="1" dirty="0" smtClean="0">
              <a:latin typeface="Comic Sans MS" panose="030F0702030302020204" pitchFamily="66" charset="0"/>
            </a:endParaRPr>
          </a:p>
          <a:p>
            <a:pPr algn="ctr">
              <a:lnSpc>
                <a:spcPct val="200000"/>
              </a:lnSpc>
            </a:pPr>
            <a:r>
              <a:rPr lang="en-GB" sz="1200" b="1" dirty="0" smtClean="0">
                <a:latin typeface="Comic Sans MS" panose="030F0702030302020204" pitchFamily="66" charset="0"/>
              </a:rPr>
              <a:t>QA 48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13375393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88640"/>
            <a:ext cx="8928992" cy="3416320"/>
          </a:xfrm>
          <a:prstGeom prst="rect">
            <a:avLst/>
          </a:prstGeom>
          <a:noFill/>
        </p:spPr>
        <p:txBody>
          <a:bodyPr wrap="square" rtlCol="0">
            <a:spAutoFit/>
          </a:bodyPr>
          <a:lstStyle/>
          <a:p>
            <a:pPr algn="ctr"/>
            <a:endParaRPr lang="en-GB" sz="2400" b="1" dirty="0" smtClean="0">
              <a:latin typeface="Comic Sans MS" panose="030F0702030302020204" pitchFamily="66" charset="0"/>
            </a:endParaRPr>
          </a:p>
          <a:p>
            <a:pPr algn="ctr"/>
            <a:r>
              <a:rPr lang="fr-FR" sz="2400" b="1" dirty="0" smtClean="0">
                <a:latin typeface="+mj-lt"/>
              </a:rPr>
              <a:t>Une </a:t>
            </a:r>
            <a:r>
              <a:rPr lang="fr-FR" sz="2400" b="1" dirty="0">
                <a:latin typeface="+mj-lt"/>
              </a:rPr>
              <a:t>leçon que chaque pays doit apprendre … </a:t>
            </a:r>
            <a:endParaRPr lang="en-GB" sz="2400" b="1" dirty="0">
              <a:latin typeface="+mj-lt"/>
            </a:endParaRPr>
          </a:p>
          <a:p>
            <a:pPr algn="ctr"/>
            <a:endParaRPr lang="fr-FR" sz="2400" b="1" dirty="0" smtClean="0">
              <a:latin typeface="+mj-lt"/>
            </a:endParaRPr>
          </a:p>
          <a:p>
            <a:pPr algn="ctr"/>
            <a:r>
              <a:rPr lang="fr-FR" sz="2400" b="1" dirty="0">
                <a:latin typeface="+mj-lt"/>
              </a:rPr>
              <a:t>… C'est important que </a:t>
            </a:r>
            <a:endParaRPr lang="fr-FR" sz="2400" b="1" dirty="0" smtClean="0">
              <a:latin typeface="+mj-lt"/>
            </a:endParaRPr>
          </a:p>
          <a:p>
            <a:pPr algn="ctr"/>
            <a:endParaRPr lang="fr-FR" sz="2400" b="1" dirty="0">
              <a:latin typeface="Comic Sans MS" panose="030F0702030302020204" pitchFamily="66" charset="0"/>
            </a:endParaRPr>
          </a:p>
          <a:p>
            <a:pPr algn="ctr"/>
            <a:r>
              <a:rPr lang="fr-FR" sz="2400" b="1" dirty="0" smtClean="0">
                <a:latin typeface="Comic Sans MS" panose="030F0702030302020204" pitchFamily="66" charset="0"/>
              </a:rPr>
              <a:t>‘chaque </a:t>
            </a:r>
            <a:r>
              <a:rPr lang="fr-FR" sz="2400" b="1" dirty="0">
                <a:latin typeface="Comic Sans MS" panose="030F0702030302020204" pitchFamily="66" charset="0"/>
              </a:rPr>
              <a:t>gouvernement remplit son propre devoir incessible de préserver l'environnement et les ressources naturelles de son pays, sans se vendre à des intérêts locaux ou internationaux illégitimes</a:t>
            </a:r>
            <a:r>
              <a:rPr lang="fr-FR" sz="2400" b="1" dirty="0" smtClean="0">
                <a:latin typeface="Comic Sans MS" panose="030F0702030302020204" pitchFamily="66" charset="0"/>
              </a:rPr>
              <a:t>.’</a:t>
            </a:r>
            <a:r>
              <a:rPr lang="en-GB" sz="2400" b="1" dirty="0" smtClean="0">
                <a:latin typeface="Comic Sans MS" panose="030F0702030302020204" pitchFamily="66" charset="0"/>
              </a:rPr>
              <a:t>  </a:t>
            </a:r>
            <a:r>
              <a:rPr lang="en-GB" sz="1200" b="1" dirty="0" smtClean="0">
                <a:latin typeface="Comic Sans MS" panose="030F0702030302020204" pitchFamily="66" charset="0"/>
              </a:rPr>
              <a:t>QA 50</a:t>
            </a:r>
            <a:endParaRPr lang="en-GB" sz="2400" b="1" dirty="0">
              <a:latin typeface="Comic Sans MS" panose="030F0702030302020204" pitchFamily="66" charset="0"/>
            </a:endParaRPr>
          </a:p>
        </p:txBody>
      </p:sp>
      <p:sp>
        <p:nvSpPr>
          <p:cNvPr id="3" name="TextBox 2"/>
          <p:cNvSpPr txBox="1"/>
          <p:nvPr/>
        </p:nvSpPr>
        <p:spPr>
          <a:xfrm>
            <a:off x="107504" y="4365104"/>
            <a:ext cx="8856984" cy="1569660"/>
          </a:xfrm>
          <a:prstGeom prst="rect">
            <a:avLst/>
          </a:prstGeom>
          <a:noFill/>
        </p:spPr>
        <p:txBody>
          <a:bodyPr wrap="square" rtlCol="0">
            <a:spAutoFit/>
          </a:bodyPr>
          <a:lstStyle/>
          <a:p>
            <a:pPr algn="ctr"/>
            <a:r>
              <a:rPr lang="fr-FR" sz="2400" b="1" dirty="0">
                <a:latin typeface="Comic Sans MS" panose="030F0702030302020204" pitchFamily="66" charset="0"/>
              </a:rPr>
              <a:t>À cause de nous, des milliers d’espèces ne </a:t>
            </a:r>
            <a:r>
              <a:rPr lang="fr-FR" sz="2400" b="1" dirty="0" smtClean="0">
                <a:latin typeface="Comic Sans MS" panose="030F0702030302020204" pitchFamily="66" charset="0"/>
              </a:rPr>
              <a:t>rendront</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plus gloire à Dieu par leur existence et ne pourront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plus </a:t>
            </a:r>
            <a:r>
              <a:rPr lang="fr-FR" sz="2400" b="1" dirty="0">
                <a:latin typeface="Comic Sans MS" panose="030F0702030302020204" pitchFamily="66" charset="0"/>
              </a:rPr>
              <a:t>nous communiquer leur propre message. </a:t>
            </a:r>
          </a:p>
          <a:p>
            <a:pPr algn="ctr"/>
            <a:r>
              <a:rPr lang="fr-FR" sz="2400" b="1" dirty="0">
                <a:latin typeface="Comic Sans MS" panose="030F0702030302020204" pitchFamily="66" charset="0"/>
              </a:rPr>
              <a:t>Nous n’en n’avons pas le droit. </a:t>
            </a:r>
            <a:r>
              <a:rPr lang="en-GB" sz="1200" b="1" dirty="0" smtClean="0">
                <a:latin typeface="Comic Sans MS" panose="030F0702030302020204" pitchFamily="66" charset="0"/>
              </a:rPr>
              <a:t>QA 54</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268044383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8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548680"/>
            <a:ext cx="9036496" cy="5262979"/>
          </a:xfrm>
          <a:prstGeom prst="rect">
            <a:avLst/>
          </a:prstGeom>
          <a:noFill/>
        </p:spPr>
        <p:txBody>
          <a:bodyPr wrap="square" rtlCol="0">
            <a:spAutoFit/>
          </a:bodyPr>
          <a:lstStyle/>
          <a:p>
            <a:pPr algn="ctr"/>
            <a:r>
              <a:rPr lang="fr-FR" sz="2400" b="1" dirty="0" smtClean="0">
                <a:latin typeface="Comic Sans MS" panose="030F0702030302020204" pitchFamily="66" charset="0"/>
              </a:rPr>
              <a:t>Apprenant </a:t>
            </a:r>
            <a:r>
              <a:rPr lang="fr-FR" sz="2400" b="1" dirty="0">
                <a:latin typeface="Comic Sans MS" panose="030F0702030302020204" pitchFamily="66" charset="0"/>
              </a:rPr>
              <a:t>des peuples autochtones,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 </a:t>
            </a:r>
            <a:r>
              <a:rPr lang="fr-FR" sz="2400" b="1" dirty="0">
                <a:latin typeface="Comic Sans MS" panose="030F0702030302020204" pitchFamily="66" charset="0"/>
              </a:rPr>
              <a:t>nous pouvons contempler l’Amazonie, et pas seulement l’étudier, </a:t>
            </a:r>
            <a:r>
              <a:rPr lang="fr-FR" sz="2400" b="1" i="1" u="sng" dirty="0">
                <a:latin typeface="Comic Sans MS" panose="030F0702030302020204" pitchFamily="66" charset="0"/>
              </a:rPr>
              <a:t>pour reconnaître ce mystère qui nous dépasse</a:t>
            </a:r>
            <a:r>
              <a:rPr lang="fr-FR" sz="2400" b="1" dirty="0">
                <a:latin typeface="Comic Sans MS" panose="030F0702030302020204" pitchFamily="66" charset="0"/>
              </a:rPr>
              <a:t>. Nous pouvons l’aimer, et pas seulement l’utiliser,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pour </a:t>
            </a:r>
            <a:r>
              <a:rPr lang="fr-FR" sz="2400" b="1" dirty="0">
                <a:latin typeface="Comic Sans MS" panose="030F0702030302020204" pitchFamily="66" charset="0"/>
              </a:rPr>
              <a:t>que l’amour réveille un intérêt profond et sincère. </a:t>
            </a:r>
            <a:endParaRPr lang="fr-FR" sz="2400" b="1" dirty="0" smtClean="0">
              <a:latin typeface="Comic Sans MS" panose="030F0702030302020204" pitchFamily="66" charset="0"/>
            </a:endParaRP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Qui plus est, nous pouvons nous sentir intimement unis à elle, et pas seulement la défendre, et alors l’Amazonie deviendra pour nous comme une mère.  </a:t>
            </a:r>
            <a:endParaRPr lang="fr-FR" sz="2400" b="1" dirty="0" smtClean="0">
              <a:latin typeface="Comic Sans MS" panose="030F0702030302020204" pitchFamily="66" charset="0"/>
            </a:endParaRPr>
          </a:p>
          <a:p>
            <a:pPr algn="ctr"/>
            <a:endParaRPr lang="fr-FR" sz="2400" b="1" dirty="0" smtClean="0">
              <a:latin typeface="Comic Sans MS" panose="030F0702030302020204" pitchFamily="66" charset="0"/>
            </a:endParaRPr>
          </a:p>
          <a:p>
            <a:pPr algn="ctr"/>
            <a:r>
              <a:rPr lang="fr-FR" sz="2400" b="1" i="1" u="sng" dirty="0" smtClean="0">
                <a:latin typeface="Comic Sans MS" panose="030F0702030302020204" pitchFamily="66" charset="0"/>
              </a:rPr>
              <a:t>Car </a:t>
            </a:r>
            <a:r>
              <a:rPr lang="fr-FR" sz="2400" b="1" i="1" u="sng" dirty="0">
                <a:latin typeface="Comic Sans MS" panose="030F0702030302020204" pitchFamily="66" charset="0"/>
              </a:rPr>
              <a:t>le monde ne se contemple pas de l’extérieur mais de l’intérieur, en reconnaissant les liens par lesquels </a:t>
            </a:r>
            <a:endParaRPr lang="fr-FR" sz="2400" b="1" i="1" u="sng" dirty="0" smtClean="0">
              <a:latin typeface="Comic Sans MS" panose="030F0702030302020204" pitchFamily="66" charset="0"/>
            </a:endParaRPr>
          </a:p>
          <a:p>
            <a:pPr algn="ctr"/>
            <a:r>
              <a:rPr lang="fr-FR" sz="2400" b="1" i="1" u="sng" dirty="0" smtClean="0">
                <a:latin typeface="Comic Sans MS" panose="030F0702030302020204" pitchFamily="66" charset="0"/>
              </a:rPr>
              <a:t>le </a:t>
            </a:r>
            <a:r>
              <a:rPr lang="fr-FR" sz="2400" b="1" i="1" u="sng" dirty="0">
                <a:latin typeface="Comic Sans MS" panose="030F0702030302020204" pitchFamily="66" charset="0"/>
              </a:rPr>
              <a:t>Père nous a unis à tous les êtres </a:t>
            </a:r>
            <a:endParaRPr lang="fr-FR" sz="2400" b="1" i="1" u="sng" dirty="0" smtClean="0">
              <a:latin typeface="Comic Sans MS" panose="030F0702030302020204" pitchFamily="66" charset="0"/>
            </a:endParaRPr>
          </a:p>
          <a:p>
            <a:pPr algn="ctr">
              <a:lnSpc>
                <a:spcPct val="200000"/>
              </a:lnSpc>
            </a:pPr>
            <a:r>
              <a:rPr lang="en-GB" sz="1200" b="1" dirty="0" smtClean="0">
                <a:latin typeface="Comic Sans MS" panose="030F0702030302020204" pitchFamily="66" charset="0"/>
              </a:rPr>
              <a:t>QA 55</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317809225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548680"/>
            <a:ext cx="9036496" cy="5632311"/>
          </a:xfrm>
          <a:prstGeom prst="rect">
            <a:avLst/>
          </a:prstGeom>
          <a:noFill/>
        </p:spPr>
        <p:txBody>
          <a:bodyPr wrap="square" rtlCol="0">
            <a:spAutoFit/>
          </a:bodyPr>
          <a:lstStyle/>
          <a:p>
            <a:pPr algn="ctr"/>
            <a:r>
              <a:rPr lang="fr-FR" sz="2400" b="1" dirty="0" smtClean="0"/>
              <a:t>Le </a:t>
            </a:r>
            <a:r>
              <a:rPr lang="fr-FR" sz="2400" b="1" dirty="0"/>
              <a:t>pape François parle de la nécessité </a:t>
            </a:r>
            <a:endParaRPr lang="fr-FR" sz="2400" b="1" dirty="0" smtClean="0"/>
          </a:p>
          <a:p>
            <a:pPr algn="ctr"/>
            <a:endParaRPr lang="en-GB" sz="2400" b="1" dirty="0">
              <a:latin typeface="Comic Sans MS" panose="030F0702030302020204" pitchFamily="66" charset="0"/>
            </a:endParaRPr>
          </a:p>
          <a:p>
            <a:pPr algn="ctr"/>
            <a:r>
              <a:rPr lang="en-GB" sz="2400" b="1" dirty="0" smtClean="0">
                <a:latin typeface="Comic Sans MS" panose="030F0702030302020204" pitchFamily="66" charset="0"/>
              </a:rPr>
              <a:t>‘</a:t>
            </a:r>
            <a:r>
              <a:rPr lang="fr-FR" sz="2400" b="1" dirty="0">
                <a:latin typeface="Comic Sans MS" panose="030F0702030302020204" pitchFamily="66" charset="0"/>
              </a:rPr>
              <a:t>d’encourager le développement de nouvelles </a:t>
            </a:r>
            <a:r>
              <a:rPr lang="fr-FR" sz="2400" b="1" dirty="0" smtClean="0">
                <a:latin typeface="Comic Sans MS" panose="030F0702030302020204" pitchFamily="66" charset="0"/>
              </a:rPr>
              <a:t>habitudes</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chez les personnes et les groupes humains. Malheureusement, de nombreuses personnes en Amazonie ont adopté des habitudes spécifiques aux grandes villes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 </a:t>
            </a:r>
            <a:r>
              <a:rPr lang="fr-FR" sz="2400" b="1" dirty="0">
                <a:latin typeface="Comic Sans MS" panose="030F0702030302020204" pitchFamily="66" charset="0"/>
              </a:rPr>
              <a:t>où le consumérisme et la culture des déchets sont profondément enracinés.  </a:t>
            </a:r>
            <a:endParaRPr lang="fr-FR" sz="2400" b="1" dirty="0" smtClean="0">
              <a:latin typeface="Comic Sans MS" panose="030F0702030302020204" pitchFamily="66" charset="0"/>
            </a:endParaRPr>
          </a:p>
          <a:p>
            <a:pPr algn="ct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Il </a:t>
            </a:r>
            <a:r>
              <a:rPr lang="fr-FR" sz="2400" b="1" dirty="0">
                <a:latin typeface="Comic Sans MS" panose="030F0702030302020204" pitchFamily="66" charset="0"/>
              </a:rPr>
              <a:t>n'y aura pas d'écologie saine et durable capable de transformer les choses, si les gens ne changent pas, s'ils ne sont pas encouragés </a:t>
            </a:r>
            <a:r>
              <a:rPr lang="fr-FR" sz="2400" b="1" i="1" u="sng" dirty="0">
                <a:latin typeface="Comic Sans MS" panose="030F0702030302020204" pitchFamily="66" charset="0"/>
              </a:rPr>
              <a:t>à choisir un autre style de vie, moins gourmand, plus serein, plus respectueux, moins anxieux, plus </a:t>
            </a:r>
            <a:r>
              <a:rPr lang="fr-FR" sz="2400" b="1" i="1" u="sng" dirty="0" smtClean="0">
                <a:latin typeface="Comic Sans MS" panose="030F0702030302020204" pitchFamily="66" charset="0"/>
              </a:rPr>
              <a:t>fraternel </a:t>
            </a:r>
            <a:r>
              <a:rPr lang="fr-FR" sz="2400" b="1" dirty="0" smtClean="0">
                <a:latin typeface="Comic Sans MS" panose="030F0702030302020204" pitchFamily="66" charset="0"/>
              </a:rPr>
              <a:t>..</a:t>
            </a:r>
            <a:r>
              <a:rPr lang="en-GB"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58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28730837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92696"/>
            <a:ext cx="8320158" cy="1938992"/>
          </a:xfrm>
          <a:prstGeom prst="rect">
            <a:avLst/>
          </a:prstGeom>
          <a:noFill/>
        </p:spPr>
        <p:txBody>
          <a:bodyPr wrap="square" rtlCol="0">
            <a:spAutoFit/>
          </a:bodyPr>
          <a:lstStyle/>
          <a:p>
            <a:pPr algn="ctr"/>
            <a:r>
              <a:rPr lang="fr-FR" sz="2400" b="1" dirty="0" smtClean="0">
                <a:solidFill>
                  <a:srgbClr val="FFFF00"/>
                </a:solidFill>
                <a:latin typeface="Comic Sans MS" panose="030F0702030302020204" pitchFamily="66" charset="0"/>
              </a:rPr>
              <a:t>Je </a:t>
            </a:r>
            <a:r>
              <a:rPr lang="fr-FR" sz="2400" b="1" dirty="0">
                <a:solidFill>
                  <a:srgbClr val="FFFF00"/>
                </a:solidFill>
                <a:latin typeface="Comic Sans MS" panose="030F0702030302020204" pitchFamily="66" charset="0"/>
              </a:rPr>
              <a:t>rêve de communautés chrétiennes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capables </a:t>
            </a:r>
            <a:r>
              <a:rPr lang="fr-FR" sz="2400" b="1" dirty="0">
                <a:solidFill>
                  <a:srgbClr val="FFFF00"/>
                </a:solidFill>
                <a:latin typeface="Comic Sans MS" panose="030F0702030302020204" pitchFamily="66" charset="0"/>
              </a:rPr>
              <a:t>de se donner et de s’incarner en Amazonie, </a:t>
            </a:r>
          </a:p>
          <a:p>
            <a:pPr algn="ctr"/>
            <a:r>
              <a:rPr lang="fr-FR" sz="2400" b="1" dirty="0">
                <a:solidFill>
                  <a:srgbClr val="FFFF00"/>
                </a:solidFill>
                <a:latin typeface="Comic Sans MS" panose="030F0702030302020204" pitchFamily="66" charset="0"/>
              </a:rPr>
              <a:t>au point de donner à l’Église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de </a:t>
            </a:r>
            <a:r>
              <a:rPr lang="fr-FR" sz="2400" b="1" dirty="0">
                <a:solidFill>
                  <a:srgbClr val="FFFF00"/>
                </a:solidFill>
                <a:latin typeface="Comic Sans MS" panose="030F0702030302020204" pitchFamily="66" charset="0"/>
              </a:rPr>
              <a:t>nouveaux visages aux traits </a:t>
            </a:r>
            <a:r>
              <a:rPr lang="fr-FR" sz="2400" b="1" dirty="0" smtClean="0">
                <a:solidFill>
                  <a:srgbClr val="FFFF00"/>
                </a:solidFill>
                <a:latin typeface="Comic Sans MS" panose="030F0702030302020204" pitchFamily="66" charset="0"/>
              </a:rPr>
              <a:t>amazoniens …</a:t>
            </a:r>
            <a:endParaRPr lang="fr-FR" sz="2400" b="1" dirty="0">
              <a:solidFill>
                <a:srgbClr val="FFFF00"/>
              </a:solidFill>
              <a:latin typeface="Comic Sans MS" panose="030F0702030302020204" pitchFamily="66" charset="0"/>
            </a:endParaRPr>
          </a:p>
          <a:p>
            <a:pPr algn="ctr"/>
            <a:r>
              <a:rPr lang="fr-FR" sz="2400" b="1" dirty="0" smtClean="0">
                <a:latin typeface="Comic Sans MS" panose="030F0702030302020204" pitchFamily="66" charset="0"/>
              </a:rPr>
              <a:t> </a:t>
            </a: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grpSp>
        <p:nvGrpSpPr>
          <p:cNvPr id="3" name="Group 2"/>
          <p:cNvGrpSpPr/>
          <p:nvPr/>
        </p:nvGrpSpPr>
        <p:grpSpPr>
          <a:xfrm>
            <a:off x="152106" y="3140968"/>
            <a:ext cx="8635596" cy="2812157"/>
            <a:chOff x="0" y="2348880"/>
            <a:chExt cx="8635596" cy="2812157"/>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016" y="2348880"/>
              <a:ext cx="1891814" cy="281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555"/>
            <a:stretch/>
          </p:blipFill>
          <p:spPr bwMode="auto">
            <a:xfrm>
              <a:off x="3710830" y="2348880"/>
              <a:ext cx="2465356" cy="281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48880"/>
              <a:ext cx="1819016" cy="280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3356"/>
            <a:stretch/>
          </p:blipFill>
          <p:spPr bwMode="auto">
            <a:xfrm>
              <a:off x="6162134" y="2348881"/>
              <a:ext cx="2473462" cy="281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0540916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6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68760"/>
            <a:ext cx="9144000" cy="4524315"/>
          </a:xfrm>
          <a:prstGeom prst="rect">
            <a:avLst/>
          </a:prstGeom>
          <a:noFill/>
        </p:spPr>
        <p:txBody>
          <a:bodyPr wrap="square" rtlCol="0">
            <a:spAutoFit/>
          </a:bodyPr>
          <a:lstStyle/>
          <a:p>
            <a:pPr algn="ctr"/>
            <a:r>
              <a:rPr lang="fr-FR" sz="2400" b="1" dirty="0" smtClean="0">
                <a:latin typeface="Comic Sans MS" panose="030F0702030302020204" pitchFamily="66" charset="0"/>
              </a:rPr>
              <a:t>L’option </a:t>
            </a:r>
            <a:r>
              <a:rPr lang="fr-FR" sz="2400" b="1" dirty="0">
                <a:latin typeface="Comic Sans MS" panose="030F0702030302020204" pitchFamily="66" charset="0"/>
              </a:rPr>
              <a:t>authentique pour les pauvres et les oubliés,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en </a:t>
            </a:r>
            <a:r>
              <a:rPr lang="fr-FR" sz="2400" b="1" dirty="0">
                <a:latin typeface="Comic Sans MS" panose="030F0702030302020204" pitchFamily="66" charset="0"/>
              </a:rPr>
              <a:t>même temps qu’elle nous pousse à les libérer de la misère matérielle et à défendre leurs droits, </a:t>
            </a:r>
            <a:endParaRPr lang="fr-FR" sz="2400" b="1" dirty="0" smtClean="0">
              <a:latin typeface="Comic Sans MS" panose="030F0702030302020204" pitchFamily="66" charset="0"/>
            </a:endParaRPr>
          </a:p>
          <a:p>
            <a:pPr algn="ctr"/>
            <a:r>
              <a:rPr lang="fr-FR" sz="2400" b="1" i="1" u="sng" dirty="0" smtClean="0">
                <a:latin typeface="Comic Sans MS" panose="030F0702030302020204" pitchFamily="66" charset="0"/>
              </a:rPr>
              <a:t>implique </a:t>
            </a:r>
            <a:r>
              <a:rPr lang="fr-FR" sz="2400" b="1" i="1" u="sng" dirty="0">
                <a:latin typeface="Comic Sans MS" panose="030F0702030302020204" pitchFamily="66" charset="0"/>
              </a:rPr>
              <a:t>que nous leurs proposions l’amitié avec le Seigneur qui les promeut et leur donne dignité</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endParaRPr lang="fr-FR" sz="2400" b="1" dirty="0">
              <a:latin typeface="Comic Sans MS" panose="030F0702030302020204" pitchFamily="66" charset="0"/>
            </a:endParaRPr>
          </a:p>
          <a:p>
            <a:pPr algn="ctr"/>
            <a:r>
              <a:rPr lang="fr-FR" sz="2400" b="1" dirty="0" smtClean="0">
                <a:latin typeface="Comic Sans MS" panose="030F0702030302020204" pitchFamily="66" charset="0"/>
              </a:rPr>
              <a:t>Il </a:t>
            </a:r>
            <a:r>
              <a:rPr lang="fr-FR" sz="2400" b="1" dirty="0">
                <a:latin typeface="Comic Sans MS" panose="030F0702030302020204" pitchFamily="66" charset="0"/>
              </a:rPr>
              <a:t>serait triste qu’ils reçoivent de nous un code de doctrine ou une obligation morale,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et </a:t>
            </a:r>
            <a:r>
              <a:rPr lang="fr-FR" sz="2400" b="1" dirty="0">
                <a:latin typeface="Comic Sans MS" panose="030F0702030302020204" pitchFamily="66" charset="0"/>
              </a:rPr>
              <a:t>non pas </a:t>
            </a:r>
            <a:r>
              <a:rPr lang="fr-FR" sz="2400" b="1" i="1" u="sng" dirty="0">
                <a:latin typeface="Comic Sans MS" panose="030F0702030302020204" pitchFamily="66" charset="0"/>
              </a:rPr>
              <a:t>la grande annonce salvifique</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ce </a:t>
            </a:r>
            <a:r>
              <a:rPr lang="fr-FR" sz="2400" b="1" dirty="0">
                <a:latin typeface="Comic Sans MS" panose="030F0702030302020204" pitchFamily="66" charset="0"/>
              </a:rPr>
              <a:t>cri missionnaire qui vise le </a:t>
            </a:r>
            <a:r>
              <a:rPr lang="fr-FR" sz="2400" b="1" dirty="0" smtClean="0">
                <a:latin typeface="Comic Sans MS" panose="030F0702030302020204" pitchFamily="66" charset="0"/>
              </a:rPr>
              <a:t>cœur</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et donne sens à tout le reste</a:t>
            </a:r>
            <a:r>
              <a:rPr lang="fr-FR"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63</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796156721"/>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623" y="332656"/>
            <a:ext cx="8748464" cy="3785652"/>
          </a:xfrm>
          <a:prstGeom prst="rect">
            <a:avLst/>
          </a:prstGeom>
          <a:noFill/>
        </p:spPr>
        <p:txBody>
          <a:bodyPr wrap="square" rtlCol="0">
            <a:spAutoFit/>
          </a:bodyPr>
          <a:lstStyle/>
          <a:p>
            <a:pPr algn="ctr"/>
            <a:r>
              <a:rPr lang="fr-FR" sz="2400" b="1" dirty="0" smtClean="0">
                <a:latin typeface="Comic Sans MS" panose="030F0702030302020204" pitchFamily="66" charset="0"/>
              </a:rPr>
              <a:t>Nous </a:t>
            </a:r>
            <a:r>
              <a:rPr lang="fr-FR" sz="2400" b="1" dirty="0">
                <a:latin typeface="Comic Sans MS" panose="030F0702030302020204" pitchFamily="66" charset="0"/>
              </a:rPr>
              <a:t>ne pouvons pas non plus nous contenter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d’un </a:t>
            </a:r>
            <a:r>
              <a:rPr lang="fr-FR" sz="2400" b="1" dirty="0">
                <a:latin typeface="Comic Sans MS" panose="030F0702030302020204" pitchFamily="66" charset="0"/>
              </a:rPr>
              <a:t>message social. </a:t>
            </a:r>
            <a:endParaRPr lang="fr-FR" sz="2400" b="1" dirty="0" smtClean="0">
              <a:latin typeface="Comic Sans MS" panose="030F0702030302020204" pitchFamily="66" charset="0"/>
            </a:endParaRP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Si nous donnons notre vie pour eux,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pour </a:t>
            </a:r>
            <a:r>
              <a:rPr lang="fr-FR" sz="2400" b="1" dirty="0">
                <a:latin typeface="Comic Sans MS" panose="030F0702030302020204" pitchFamily="66" charset="0"/>
              </a:rPr>
              <a:t>la justice et la dignité qu’ils méritent,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nous </a:t>
            </a:r>
            <a:r>
              <a:rPr lang="fr-FR" sz="2400" b="1" dirty="0">
                <a:latin typeface="Comic Sans MS" panose="030F0702030302020204" pitchFamily="66" charset="0"/>
              </a:rPr>
              <a:t>ne pouvons pas leur cacher que nous le faisons parce que </a:t>
            </a:r>
            <a:r>
              <a:rPr lang="fr-FR" sz="2400" b="1" i="1" u="sng" dirty="0">
                <a:latin typeface="Comic Sans MS" panose="030F0702030302020204" pitchFamily="66" charset="0"/>
              </a:rPr>
              <a:t>nous reconnaissons le Christ en eux </a:t>
            </a:r>
            <a:r>
              <a:rPr lang="fr-FR" sz="2400" b="1" dirty="0">
                <a:latin typeface="Comic Sans MS" panose="030F0702030302020204" pitchFamily="66" charset="0"/>
              </a:rPr>
              <a:t>et parce que </a:t>
            </a:r>
            <a:r>
              <a:rPr lang="fr-FR" sz="2400" b="1" i="1" u="sng" dirty="0">
                <a:latin typeface="Comic Sans MS" panose="030F0702030302020204" pitchFamily="66" charset="0"/>
              </a:rPr>
              <a:t>nous découvrons l’immense dignité que leur </a:t>
            </a:r>
            <a:r>
              <a:rPr lang="fr-FR" sz="2400" b="1" i="1" u="sng" dirty="0" smtClean="0">
                <a:latin typeface="Comic Sans MS" panose="030F0702030302020204" pitchFamily="66" charset="0"/>
              </a:rPr>
              <a:t>donne</a:t>
            </a:r>
          </a:p>
          <a:p>
            <a:pPr algn="ctr"/>
            <a:r>
              <a:rPr lang="fr-FR" sz="2400" b="1" i="1" u="sng" dirty="0" smtClean="0">
                <a:latin typeface="Comic Sans MS" panose="030F0702030302020204" pitchFamily="66" charset="0"/>
              </a:rPr>
              <a:t> </a:t>
            </a:r>
            <a:r>
              <a:rPr lang="fr-FR" sz="2400" b="1" i="1" u="sng" dirty="0">
                <a:latin typeface="Comic Sans MS" panose="030F0702030302020204" pitchFamily="66" charset="0"/>
              </a:rPr>
              <a:t>le Père qui les aime infiniment</a:t>
            </a:r>
            <a:r>
              <a:rPr lang="fr-FR" sz="2400" b="1" dirty="0">
                <a:latin typeface="Comic Sans MS" panose="030F0702030302020204" pitchFamily="66" charset="0"/>
              </a:rPr>
              <a:t>.</a:t>
            </a:r>
          </a:p>
          <a:p>
            <a:pPr algn="ctr"/>
            <a:r>
              <a:rPr lang="en-GB" sz="2400" b="1" dirty="0" smtClean="0">
                <a:latin typeface="Comic Sans MS" panose="030F0702030302020204" pitchFamily="66" charset="0"/>
              </a:rPr>
              <a:t> </a:t>
            </a:r>
            <a:r>
              <a:rPr lang="en-GB" sz="1200" b="1" dirty="0" smtClean="0">
                <a:latin typeface="Comic Sans MS" panose="030F0702030302020204" pitchFamily="66" charset="0"/>
              </a:rPr>
              <a:t>QA 63</a:t>
            </a:r>
            <a:endParaRPr lang="en-GB" sz="2400" b="1" dirty="0">
              <a:latin typeface="Comic Sans MS" panose="030F0702030302020204" pitchFamily="66" charset="0"/>
            </a:endParaRPr>
          </a:p>
        </p:txBody>
      </p:sp>
      <p:grpSp>
        <p:nvGrpSpPr>
          <p:cNvPr id="3" name="Group 2"/>
          <p:cNvGrpSpPr/>
          <p:nvPr/>
        </p:nvGrpSpPr>
        <p:grpSpPr>
          <a:xfrm>
            <a:off x="1619672" y="4266813"/>
            <a:ext cx="5888304" cy="2362022"/>
            <a:chOff x="1619672" y="4266813"/>
            <a:chExt cx="5888304" cy="2362022"/>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692"/>
            <a:stretch/>
          </p:blipFill>
          <p:spPr bwMode="auto">
            <a:xfrm>
              <a:off x="1619672" y="4266813"/>
              <a:ext cx="2402652" cy="23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88"/>
            <a:stretch/>
          </p:blipFill>
          <p:spPr bwMode="auto">
            <a:xfrm>
              <a:off x="4022324" y="4266813"/>
              <a:ext cx="3485652" cy="23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5117346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066" y="404664"/>
            <a:ext cx="8756521" cy="6001643"/>
          </a:xfrm>
          <a:prstGeom prst="rect">
            <a:avLst/>
          </a:prstGeom>
          <a:noFill/>
        </p:spPr>
        <p:txBody>
          <a:bodyPr wrap="square" rtlCol="0">
            <a:spAutoFit/>
          </a:bodyPr>
          <a:lstStyle/>
          <a:p>
            <a:pPr algn="ctr"/>
            <a:r>
              <a:rPr lang="fr-FR" sz="2400" b="1" dirty="0" smtClean="0">
                <a:latin typeface="Comic Sans MS" panose="030F0702030302020204" pitchFamily="66" charset="0"/>
              </a:rPr>
              <a:t>(</a:t>
            </a:r>
            <a:r>
              <a:rPr lang="fr-FR" sz="2400" b="1" dirty="0">
                <a:latin typeface="Comic Sans MS" panose="030F0702030302020204" pitchFamily="66" charset="0"/>
              </a:rPr>
              <a:t>L’Église) doit se développer en Amazonie.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Pour </a:t>
            </a:r>
            <a:r>
              <a:rPr lang="fr-FR" sz="2400" b="1" dirty="0">
                <a:latin typeface="Comic Sans MS" panose="030F0702030302020204" pitchFamily="66" charset="0"/>
              </a:rPr>
              <a:t>cela elle reconfigure toujours sa propre identité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par </a:t>
            </a:r>
            <a:r>
              <a:rPr lang="fr-FR" sz="2400" b="1" dirty="0">
                <a:latin typeface="Comic Sans MS" panose="030F0702030302020204" pitchFamily="66" charset="0"/>
              </a:rPr>
              <a:t>l’écoute et le dialogue avec les personnes, </a:t>
            </a:r>
            <a:r>
              <a:rPr lang="fr-FR" sz="2400" b="1" dirty="0" smtClean="0">
                <a:latin typeface="Comic Sans MS" panose="030F0702030302020204" pitchFamily="66" charset="0"/>
              </a:rPr>
              <a:t>les </a:t>
            </a:r>
            <a:r>
              <a:rPr lang="fr-FR" sz="2400" b="1" dirty="0">
                <a:latin typeface="Comic Sans MS" panose="030F0702030302020204" pitchFamily="66" charset="0"/>
              </a:rPr>
              <a:t>réalités et les histoires de leur terre</a:t>
            </a:r>
            <a:r>
              <a:rPr lang="fr-FR" sz="2400" b="1" dirty="0" smtClean="0">
                <a:latin typeface="Comic Sans MS" panose="030F0702030302020204" pitchFamily="66" charset="0"/>
              </a:rPr>
              <a:t>.</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De cette façon, pourra se développer de plus en plus  un processus nécessaire d’inculturation qui ne déprécie rien de ce qu’il y a de bon dans les cultures amazoniennes, mais qui le recueille et le porte à sa plénitude à la lumière de l’Évangile</a:t>
            </a:r>
            <a:r>
              <a:rPr lang="fr-FR" sz="2400" b="1" dirty="0" smtClean="0">
                <a:latin typeface="Comic Sans MS" panose="030F0702030302020204" pitchFamily="66" charset="0"/>
              </a:rPr>
              <a:t>.</a:t>
            </a: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 Il ne dépréciera pas non plus la richesse de la sagesse chrétienne transmise pendant des siècles, comme si l’on prétendait ignorer l’histoire dans laquelle Dieu a œuvré de multiples manières, car l’Église a un visage multiforme non seulement dans une perspective spatiale mais aussi dans sa réalité temporelle. </a:t>
            </a:r>
            <a:r>
              <a:rPr lang="fr-FR" sz="1200" b="1" dirty="0" smtClean="0">
                <a:latin typeface="Comic Sans MS" panose="030F0702030302020204" pitchFamily="66" charset="0"/>
              </a:rPr>
              <a:t>QA 66</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106779984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96752"/>
            <a:ext cx="8294786" cy="3416320"/>
          </a:xfrm>
          <a:prstGeom prst="rect">
            <a:avLst/>
          </a:prstGeom>
          <a:noFill/>
        </p:spPr>
        <p:txBody>
          <a:bodyPr wrap="square" rtlCol="0">
            <a:spAutoFit/>
          </a:bodyPr>
          <a:lstStyle/>
          <a:p>
            <a:pPr algn="ctr"/>
            <a:r>
              <a:rPr lang="fr-FR" sz="2400" b="1" dirty="0" smtClean="0">
                <a:latin typeface="Comic Sans MS" panose="030F0702030302020204" pitchFamily="66" charset="0"/>
              </a:rPr>
              <a:t>Il </a:t>
            </a:r>
            <a:r>
              <a:rPr lang="fr-FR" sz="2400" b="1" dirty="0">
                <a:latin typeface="Comic Sans MS" panose="030F0702030302020204" pitchFamily="66" charset="0"/>
              </a:rPr>
              <a:t>s’agit de l’authentique Tradition de l’Église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qui </a:t>
            </a:r>
            <a:r>
              <a:rPr lang="fr-FR" sz="2400" b="1" dirty="0">
                <a:latin typeface="Comic Sans MS" panose="030F0702030302020204" pitchFamily="66" charset="0"/>
              </a:rPr>
              <a:t>n’est pas un dépôt statique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ni </a:t>
            </a:r>
            <a:r>
              <a:rPr lang="fr-FR" sz="2400" b="1" dirty="0">
                <a:latin typeface="Comic Sans MS" panose="030F0702030302020204" pitchFamily="66" charset="0"/>
              </a:rPr>
              <a:t>une pièce de musée,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mais </a:t>
            </a:r>
            <a:r>
              <a:rPr lang="fr-FR" sz="2400" b="1" dirty="0">
                <a:latin typeface="Comic Sans MS" panose="030F0702030302020204" pitchFamily="66" charset="0"/>
              </a:rPr>
              <a:t>la racine d’un arbre qui grandit</a:t>
            </a:r>
            <a:r>
              <a:rPr lang="fr-FR" sz="2400" b="1" dirty="0" smtClean="0">
                <a:latin typeface="Comic Sans MS" panose="030F0702030302020204" pitchFamily="66" charset="0"/>
              </a:rPr>
              <a:t>.</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C’est la tradition millénaire qui témoigne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de </a:t>
            </a:r>
            <a:r>
              <a:rPr lang="fr-FR" sz="2400" b="1" dirty="0">
                <a:latin typeface="Comic Sans MS" panose="030F0702030302020204" pitchFamily="66" charset="0"/>
              </a:rPr>
              <a:t>l’action de Dieu dans son Peuple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et </a:t>
            </a:r>
            <a:r>
              <a:rPr lang="fr-FR" sz="2400" b="1" dirty="0">
                <a:latin typeface="Comic Sans MS" panose="030F0702030302020204" pitchFamily="66" charset="0"/>
              </a:rPr>
              <a:t>qui a la mission </a:t>
            </a:r>
            <a:r>
              <a:rPr lang="fr-FR" sz="2400" b="1" i="1" u="sng" dirty="0">
                <a:latin typeface="Comic Sans MS" panose="030F0702030302020204" pitchFamily="66" charset="0"/>
              </a:rPr>
              <a:t>d’entretenir vivant le feu </a:t>
            </a:r>
            <a:endParaRPr lang="fr-FR" sz="2400" b="1" i="1" u="sng" dirty="0" smtClean="0">
              <a:latin typeface="Comic Sans MS" panose="030F0702030302020204" pitchFamily="66" charset="0"/>
            </a:endParaRPr>
          </a:p>
          <a:p>
            <a:pPr algn="ctr"/>
            <a:r>
              <a:rPr lang="fr-FR" sz="2400" b="1" dirty="0" smtClean="0">
                <a:latin typeface="Comic Sans MS" panose="030F0702030302020204" pitchFamily="66" charset="0"/>
              </a:rPr>
              <a:t>plus </a:t>
            </a:r>
            <a:r>
              <a:rPr lang="fr-FR" sz="2400" b="1" dirty="0">
                <a:latin typeface="Comic Sans MS" panose="030F0702030302020204" pitchFamily="66" charset="0"/>
              </a:rPr>
              <a:t>que de conserver les cendres</a:t>
            </a:r>
            <a:r>
              <a:rPr lang="fr-FR"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66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881" y="4005064"/>
            <a:ext cx="2578119" cy="275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65907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460" y="332656"/>
            <a:ext cx="8712968" cy="6370975"/>
          </a:xfrm>
          <a:prstGeom prst="rect">
            <a:avLst/>
          </a:prstGeom>
          <a:noFill/>
        </p:spPr>
        <p:txBody>
          <a:bodyPr wrap="square" rtlCol="0">
            <a:spAutoFit/>
          </a:bodyPr>
          <a:lstStyle/>
          <a:p>
            <a:r>
              <a:rPr lang="fr-FR" sz="2400" b="1" dirty="0" smtClean="0">
                <a:latin typeface="Comic Sans MS" panose="030F0702030302020204" pitchFamily="66" charset="0"/>
              </a:rPr>
              <a:t>La </a:t>
            </a:r>
            <a:r>
              <a:rPr lang="fr-FR" sz="2400" b="1" dirty="0">
                <a:latin typeface="Comic Sans MS" panose="030F0702030302020204" pitchFamily="66" charset="0"/>
              </a:rPr>
              <a:t>force et le don des femmes </a:t>
            </a:r>
            <a:r>
              <a:rPr lang="fr-FR" sz="2400" b="1" dirty="0" smtClean="0">
                <a:latin typeface="Comic Sans MS" panose="030F0702030302020204" pitchFamily="66" charset="0"/>
              </a:rPr>
              <a:t>…</a:t>
            </a:r>
          </a:p>
          <a:p>
            <a:endParaRPr lang="fr-FR" sz="2400" b="1" dirty="0">
              <a:latin typeface="Comic Sans MS" panose="030F0702030302020204" pitchFamily="66" charset="0"/>
            </a:endParaRPr>
          </a:p>
          <a:p>
            <a:pPr algn="ctr"/>
            <a:r>
              <a:rPr lang="fr-FR" sz="2400" b="1" dirty="0">
                <a:latin typeface="Comic Sans MS" panose="030F0702030302020204" pitchFamily="66" charset="0"/>
              </a:rPr>
              <a:t> … le Seigneur a voulu manifester son </a:t>
            </a:r>
            <a:r>
              <a:rPr lang="fr-FR" sz="2400" b="1" dirty="0" smtClean="0">
                <a:latin typeface="Comic Sans MS" panose="030F0702030302020204" pitchFamily="66" charset="0"/>
              </a:rPr>
              <a:t>pouvoir</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et son amour à travers deux visages humains : </a:t>
            </a:r>
          </a:p>
          <a:p>
            <a:pPr algn="ctr"/>
            <a:r>
              <a:rPr lang="fr-FR" sz="2400" b="1" dirty="0">
                <a:latin typeface="Comic Sans MS" panose="030F0702030302020204" pitchFamily="66" charset="0"/>
              </a:rPr>
              <a:t>celui de son divin Fils fait homme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et </a:t>
            </a:r>
            <a:r>
              <a:rPr lang="fr-FR" sz="2400" b="1" dirty="0">
                <a:latin typeface="Comic Sans MS" panose="030F0702030302020204" pitchFamily="66" charset="0"/>
              </a:rPr>
              <a:t>celui d’une créature qui est une femme, Marie. </a:t>
            </a:r>
          </a:p>
          <a:p>
            <a:pPr algn="ctr"/>
            <a:r>
              <a:rPr lang="fr-FR" sz="2400" b="1" dirty="0">
                <a:latin typeface="Comic Sans MS" panose="030F0702030302020204" pitchFamily="66" charset="0"/>
              </a:rPr>
              <a:t>Les femmes apportent leur contribution à l’Église d’une manière spécifique et en prolongeant la force et la tendresse de Marie, la Mère .... </a:t>
            </a:r>
            <a:endParaRPr lang="fr-FR" sz="2400" b="1" dirty="0" smtClean="0">
              <a:latin typeface="Comic Sans MS" panose="030F0702030302020204" pitchFamily="66" charset="0"/>
            </a:endParaRP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Nous comprenons radicalement pourquoi,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sans </a:t>
            </a:r>
            <a:r>
              <a:rPr lang="fr-FR" sz="2400" b="1" dirty="0">
                <a:latin typeface="Comic Sans MS" panose="030F0702030302020204" pitchFamily="66" charset="0"/>
              </a:rPr>
              <a:t>les femmes, elle s’effondre, comme beaucoup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de </a:t>
            </a:r>
            <a:r>
              <a:rPr lang="fr-FR" sz="2400" b="1" dirty="0">
                <a:latin typeface="Comic Sans MS" panose="030F0702030302020204" pitchFamily="66" charset="0"/>
              </a:rPr>
              <a:t>communautés de l’Amazonie seraient tombées en lambeaux si les femmes n’avaient pas été là, en les soutenant, en les maintenant et en s’occupant d’elles. Cela montre ce qui caractérise leur pouvoir.</a:t>
            </a:r>
          </a:p>
          <a:p>
            <a:pPr algn="ctr"/>
            <a:r>
              <a:rPr lang="en-GB" sz="2400" b="1" dirty="0" smtClean="0">
                <a:latin typeface="Comic Sans MS" panose="030F0702030302020204" pitchFamily="66" charset="0"/>
              </a:rPr>
              <a:t> </a:t>
            </a:r>
            <a:r>
              <a:rPr lang="en-GB" sz="1200" b="1" dirty="0" smtClean="0">
                <a:latin typeface="Comic Sans MS" panose="030F0702030302020204" pitchFamily="66" charset="0"/>
              </a:rPr>
              <a:t>QA 101</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9173995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4398" y="5445224"/>
            <a:ext cx="9144000" cy="1107996"/>
          </a:xfrm>
          <a:prstGeom prst="rect">
            <a:avLst/>
          </a:prstGeom>
          <a:noFill/>
        </p:spPr>
        <p:txBody>
          <a:bodyPr wrap="square" rtlCol="0">
            <a:spAutoFit/>
          </a:bodyPr>
          <a:lstStyle/>
          <a:p>
            <a:pPr algn="ctr"/>
            <a:r>
              <a:rPr lang="fr-FR" sz="2400" b="1" dirty="0" smtClean="0">
                <a:latin typeface="Comic Sans MS" panose="030F0702030302020204" pitchFamily="66" charset="0"/>
              </a:rPr>
              <a:t>L’Amazonie </a:t>
            </a:r>
            <a:r>
              <a:rPr lang="fr-FR" sz="2400" b="1" dirty="0">
                <a:latin typeface="Comic Sans MS" panose="030F0702030302020204" pitchFamily="66" charset="0"/>
              </a:rPr>
              <a:t>bien-aimée se présente au monde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dans </a:t>
            </a:r>
            <a:r>
              <a:rPr lang="fr-FR" sz="2400" b="1" dirty="0">
                <a:latin typeface="Comic Sans MS" panose="030F0702030302020204" pitchFamily="66" charset="0"/>
              </a:rPr>
              <a:t>toute sa </a:t>
            </a:r>
            <a:r>
              <a:rPr lang="fr-FR" sz="2400" b="1" i="1" dirty="0">
                <a:latin typeface="Comic Sans MS" panose="030F0702030302020204" pitchFamily="66" charset="0"/>
              </a:rPr>
              <a:t>splendeur</a:t>
            </a:r>
            <a:r>
              <a:rPr lang="fr-FR" sz="2400" b="1" dirty="0">
                <a:latin typeface="Comic Sans MS" panose="030F0702030302020204" pitchFamily="66" charset="0"/>
              </a:rPr>
              <a:t>, son </a:t>
            </a:r>
            <a:r>
              <a:rPr lang="fr-FR" sz="2400" b="1" i="1" dirty="0">
                <a:latin typeface="Comic Sans MS" panose="030F0702030302020204" pitchFamily="66" charset="0"/>
              </a:rPr>
              <a:t>drame</a:t>
            </a:r>
            <a:r>
              <a:rPr lang="fr-FR" sz="2400" b="1" dirty="0">
                <a:latin typeface="Comic Sans MS" panose="030F0702030302020204" pitchFamily="66" charset="0"/>
              </a:rPr>
              <a:t> et son </a:t>
            </a:r>
            <a:r>
              <a:rPr lang="fr-FR" sz="2400" b="1" i="1" dirty="0">
                <a:latin typeface="Comic Sans MS" panose="030F0702030302020204" pitchFamily="66" charset="0"/>
              </a:rPr>
              <a:t>mystère</a:t>
            </a:r>
            <a:r>
              <a:rPr lang="fr-FR" sz="2400" b="1" dirty="0">
                <a:latin typeface="Comic Sans MS" panose="030F0702030302020204" pitchFamily="66" charset="0"/>
              </a:rPr>
              <a:t>..</a:t>
            </a:r>
            <a:r>
              <a:rPr lang="en-GB" sz="2400" b="1" dirty="0" smtClean="0">
                <a:latin typeface="Comic Sans MS" panose="030F0702030302020204" pitchFamily="66" charset="0"/>
              </a:rPr>
              <a:t>. </a:t>
            </a:r>
          </a:p>
          <a:p>
            <a:pPr algn="ctr">
              <a:lnSpc>
                <a:spcPct val="150000"/>
              </a:lnSpc>
            </a:pPr>
            <a:r>
              <a:rPr lang="en-GB" sz="1200" b="1" dirty="0" smtClean="0">
                <a:latin typeface="Comic Sans MS" panose="030F0702030302020204" pitchFamily="66" charset="0"/>
              </a:rPr>
              <a:t>QUERIDA AMAZONIA 1 </a:t>
            </a:r>
            <a:endParaRPr lang="en-GB" sz="1200" b="1" dirty="0">
              <a:latin typeface="Comic Sans MS" panose="030F0702030302020204" pitchFamily="66"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64" y="332656"/>
            <a:ext cx="8892208" cy="49974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41304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8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92696"/>
            <a:ext cx="8136904" cy="2308324"/>
          </a:xfrm>
          <a:prstGeom prst="rect">
            <a:avLst/>
          </a:prstGeom>
          <a:noFill/>
        </p:spPr>
        <p:txBody>
          <a:bodyPr wrap="square" rtlCol="0">
            <a:spAutoFit/>
          </a:bodyPr>
          <a:lstStyle/>
          <a:p>
            <a:pPr algn="ctr"/>
            <a:r>
              <a:rPr lang="fr-FR" sz="2400" b="1" dirty="0" smtClean="0">
                <a:latin typeface="Comic Sans MS" panose="030F0702030302020204" pitchFamily="66" charset="0"/>
              </a:rPr>
              <a:t>La </a:t>
            </a:r>
            <a:r>
              <a:rPr lang="fr-FR" sz="2400" b="1" dirty="0">
                <a:latin typeface="Comic Sans MS" panose="030F0702030302020204" pitchFamily="66" charset="0"/>
              </a:rPr>
              <a:t>situation actuelle nous </a:t>
            </a:r>
            <a:r>
              <a:rPr lang="fr-FR" sz="2400" b="1" dirty="0" smtClean="0">
                <a:latin typeface="Comic Sans MS" panose="030F0702030302020204" pitchFamily="66" charset="0"/>
              </a:rPr>
              <a:t>demande</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d’encourager </a:t>
            </a:r>
            <a:r>
              <a:rPr lang="fr-FR" sz="2400" b="1" i="1" u="sng" dirty="0">
                <a:latin typeface="Comic Sans MS" panose="030F0702030302020204" pitchFamily="66" charset="0"/>
              </a:rPr>
              <a:t>l’émergence d’autres services </a:t>
            </a:r>
            <a:endParaRPr lang="fr-FR" sz="2400" b="1" i="1" u="sng" dirty="0" smtClean="0">
              <a:latin typeface="Comic Sans MS" panose="030F0702030302020204" pitchFamily="66" charset="0"/>
            </a:endParaRPr>
          </a:p>
          <a:p>
            <a:pPr algn="ctr"/>
            <a:r>
              <a:rPr lang="fr-FR" sz="2400" b="1" i="1" u="sng" dirty="0" smtClean="0">
                <a:latin typeface="Comic Sans MS" panose="030F0702030302020204" pitchFamily="66" charset="0"/>
              </a:rPr>
              <a:t>et </a:t>
            </a:r>
            <a:r>
              <a:rPr lang="fr-FR" sz="2400" b="1" i="1" u="sng" dirty="0">
                <a:latin typeface="Comic Sans MS" panose="030F0702030302020204" pitchFamily="66" charset="0"/>
              </a:rPr>
              <a:t>d’autres charismes </a:t>
            </a:r>
            <a:r>
              <a:rPr lang="fr-FR" sz="2400" b="1" i="1" u="sng" dirty="0" smtClean="0">
                <a:latin typeface="Comic Sans MS" panose="030F0702030302020204" pitchFamily="66" charset="0"/>
              </a:rPr>
              <a:t>féminins</a:t>
            </a:r>
            <a:r>
              <a:rPr lang="fr-FR" sz="2400" b="1" dirty="0" smtClean="0">
                <a:latin typeface="Comic Sans MS" panose="030F0702030302020204" pitchFamily="66" charset="0"/>
              </a:rPr>
              <a:t> qui </a:t>
            </a:r>
            <a:r>
              <a:rPr lang="fr-FR" sz="2400" b="1" dirty="0">
                <a:latin typeface="Comic Sans MS" panose="030F0702030302020204" pitchFamily="66" charset="0"/>
              </a:rPr>
              <a:t>répondent aux nécessités spécifiques </a:t>
            </a:r>
            <a:r>
              <a:rPr lang="fr-FR" sz="2400" b="1" dirty="0" smtClean="0">
                <a:latin typeface="Comic Sans MS" panose="030F0702030302020204" pitchFamily="66" charset="0"/>
              </a:rPr>
              <a:t>des </a:t>
            </a:r>
            <a:r>
              <a:rPr lang="fr-FR" sz="2400" b="1" dirty="0">
                <a:latin typeface="Comic Sans MS" panose="030F0702030302020204" pitchFamily="66" charset="0"/>
              </a:rPr>
              <a:t>peuples amazoniens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en </a:t>
            </a:r>
            <a:r>
              <a:rPr lang="fr-FR" sz="2400" b="1" dirty="0">
                <a:latin typeface="Comic Sans MS" panose="030F0702030302020204" pitchFamily="66" charset="0"/>
              </a:rPr>
              <a:t>ce moment historique</a:t>
            </a:r>
            <a:r>
              <a:rPr lang="fr-FR"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102</a:t>
            </a:r>
            <a:endParaRPr lang="en-GB" sz="2400" b="1" dirty="0">
              <a:latin typeface="Comic Sans MS" panose="030F0702030302020204" pitchFamily="66" charset="0"/>
            </a:endParaRPr>
          </a:p>
        </p:txBody>
      </p:sp>
      <p:grpSp>
        <p:nvGrpSpPr>
          <p:cNvPr id="4" name="Group 3"/>
          <p:cNvGrpSpPr/>
          <p:nvPr/>
        </p:nvGrpSpPr>
        <p:grpSpPr>
          <a:xfrm>
            <a:off x="2879812" y="3356992"/>
            <a:ext cx="3528392" cy="3058973"/>
            <a:chOff x="2879812" y="3356992"/>
            <a:chExt cx="3528392" cy="305897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08" t="20562" r="29289" b="13637"/>
            <a:stretch/>
          </p:blipFill>
          <p:spPr bwMode="auto">
            <a:xfrm>
              <a:off x="3203848" y="3645024"/>
              <a:ext cx="2880320" cy="27709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9812" y="3356992"/>
              <a:ext cx="3528392" cy="1152128"/>
            </a:xfrm>
            <a:prstGeom prst="rect">
              <a:avLst/>
            </a:prstGeom>
            <a:noFill/>
          </p:spPr>
          <p:txBody>
            <a:bodyPr wrap="square" rtlCol="0">
              <a:prstTxWarp prst="textArchUpPour">
                <a:avLst/>
              </a:prstTxWarp>
              <a:spAutoFit/>
            </a:bodyPr>
            <a:lstStyle/>
            <a:p>
              <a:r>
                <a:rPr lang="en-GB" sz="2800" b="1" dirty="0" err="1">
                  <a:latin typeface="Aharoni" panose="02010803020104030203" pitchFamily="2" charset="-79"/>
                  <a:cs typeface="Aharoni" panose="02010803020104030203" pitchFamily="2" charset="-79"/>
                </a:rPr>
                <a:t>Ré</a:t>
              </a:r>
              <a:r>
                <a:rPr lang="en-GB" sz="2800" b="1" dirty="0">
                  <a:latin typeface="Aharoni" panose="02010803020104030203" pitchFamily="2" charset="-79"/>
                  <a:cs typeface="Aharoni" panose="02010803020104030203" pitchFamily="2" charset="-79"/>
                </a:rPr>
                <a:t>-imaginer</a:t>
              </a:r>
            </a:p>
          </p:txBody>
        </p:sp>
      </p:grpSp>
    </p:spTree>
    <p:extLst>
      <p:ext uri="{BB962C8B-B14F-4D97-AF65-F5344CB8AC3E}">
        <p14:creationId xmlns:p14="http://schemas.microsoft.com/office/powerpoint/2010/main" val="89480032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620688"/>
            <a:ext cx="8640960" cy="2308324"/>
          </a:xfrm>
          <a:prstGeom prst="rect">
            <a:avLst/>
          </a:prstGeom>
          <a:noFill/>
        </p:spPr>
        <p:txBody>
          <a:bodyPr wrap="square" rtlCol="0">
            <a:spAutoFit/>
          </a:bodyPr>
          <a:lstStyle/>
          <a:p>
            <a:pPr algn="ctr"/>
            <a:r>
              <a:rPr lang="fr-FR" sz="2400" b="1" dirty="0" smtClean="0">
                <a:latin typeface="Comic Sans MS" panose="030F0702030302020204" pitchFamily="66" charset="0"/>
              </a:rPr>
              <a:t>Il </a:t>
            </a:r>
            <a:r>
              <a:rPr lang="fr-FR" sz="2400" b="1" dirty="0">
                <a:latin typeface="Comic Sans MS" panose="030F0702030302020204" pitchFamily="66" charset="0"/>
              </a:rPr>
              <a:t>faut accepter avec courage la nouveauté de l’Esprit qui est capable de créer toujours quelque chose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de </a:t>
            </a:r>
            <a:r>
              <a:rPr lang="fr-FR" sz="2400" b="1" dirty="0">
                <a:latin typeface="Comic Sans MS" panose="030F0702030302020204" pitchFamily="66" charset="0"/>
              </a:rPr>
              <a:t>nouveau avec le trésor inépuisable de </a:t>
            </a:r>
            <a:r>
              <a:rPr lang="fr-FR" sz="2400" b="1" dirty="0" smtClean="0">
                <a:latin typeface="Comic Sans MS" panose="030F0702030302020204" pitchFamily="66" charset="0"/>
              </a:rPr>
              <a:t>Jésus-Christ</a:t>
            </a:r>
          </a:p>
          <a:p>
            <a:pPr algn="ctr"/>
            <a:r>
              <a:rPr lang="fr-FR" sz="2400" b="1" dirty="0" smtClean="0">
                <a:latin typeface="Comic Sans MS" panose="030F0702030302020204" pitchFamily="66" charset="0"/>
              </a:rPr>
              <a:t>... Ne </a:t>
            </a:r>
            <a:r>
              <a:rPr lang="fr-FR" sz="2400" b="1" dirty="0">
                <a:latin typeface="Comic Sans MS" panose="030F0702030302020204" pitchFamily="66" charset="0"/>
              </a:rPr>
              <a:t>craignons pas,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ne </a:t>
            </a:r>
            <a:r>
              <a:rPr lang="fr-FR" sz="2400" b="1" dirty="0">
                <a:latin typeface="Comic Sans MS" panose="030F0702030302020204" pitchFamily="66" charset="0"/>
              </a:rPr>
              <a:t>coupons pas les ailes à l’Esprit Saint..</a:t>
            </a:r>
          </a:p>
          <a:p>
            <a:pPr algn="ctr">
              <a:lnSpc>
                <a:spcPct val="200000"/>
              </a:lnSpc>
            </a:pPr>
            <a:r>
              <a:rPr lang="en-GB" sz="1200" b="1" dirty="0" smtClean="0">
                <a:latin typeface="Comic Sans MS" panose="030F0702030302020204" pitchFamily="66" charset="0"/>
              </a:rPr>
              <a:t>QA 69</a:t>
            </a:r>
            <a:endParaRPr lang="en-GB" sz="2400" b="1" dirty="0">
              <a:latin typeface="Comic Sans MS" panose="030F0702030302020204" pitchFamily="66"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246" y="3284984"/>
            <a:ext cx="5905500" cy="3314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72196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6000"/>
                                  </p:stCondLst>
                                  <p:childTnLst>
                                    <p:set>
                                      <p:cBhvr>
                                        <p:cTn id="6" dur="1" fill="hold">
                                          <p:stCondLst>
                                            <p:cond delay="0"/>
                                          </p:stCondLst>
                                        </p:cTn>
                                        <p:tgtEl>
                                          <p:spTgt spid="7170"/>
                                        </p:tgtEl>
                                        <p:attrNameLst>
                                          <p:attrName>style.visibility</p:attrName>
                                        </p:attrNameLst>
                                      </p:cBhvr>
                                      <p:to>
                                        <p:strVal val="visible"/>
                                      </p:to>
                                    </p:set>
                                    <p:animEffect transition="in" filter="circle(out)">
                                      <p:cBhvr>
                                        <p:cTn id="7" dur="6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34" r="28242"/>
          <a:stretch/>
        </p:blipFill>
        <p:spPr bwMode="auto">
          <a:xfrm>
            <a:off x="-15164" y="1268760"/>
            <a:ext cx="2634466"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51720" y="0"/>
            <a:ext cx="7092280" cy="6740307"/>
          </a:xfrm>
          <a:prstGeom prst="rect">
            <a:avLst/>
          </a:prstGeom>
          <a:noFill/>
        </p:spPr>
        <p:txBody>
          <a:bodyPr wrap="square" rtlCol="0">
            <a:spAutoFit/>
          </a:bodyPr>
          <a:lstStyle/>
          <a:p>
            <a:pPr algn="ctr"/>
            <a:endParaRPr lang="en-GB" sz="2400" b="1" dirty="0" smtClean="0">
              <a:latin typeface="Comic Sans MS" panose="030F0702030302020204" pitchFamily="66" charset="0"/>
            </a:endParaRPr>
          </a:p>
          <a:p>
            <a:pPr algn="ctr"/>
            <a:r>
              <a:rPr lang="fr-FR" sz="2400" b="1" dirty="0">
                <a:latin typeface="Comic Sans MS" panose="030F0702030302020204" pitchFamily="66" charset="0"/>
              </a:rPr>
              <a:t>Mère de la vie,</a:t>
            </a:r>
          </a:p>
          <a:p>
            <a:pPr algn="ctr"/>
            <a:r>
              <a:rPr lang="fr-FR" sz="2400" b="1" dirty="0">
                <a:latin typeface="Comic Sans MS" panose="030F0702030302020204" pitchFamily="66" charset="0"/>
              </a:rPr>
              <a:t>dans ton sein maternel s’est formé Jésus,</a:t>
            </a:r>
          </a:p>
          <a:p>
            <a:pPr algn="ctr"/>
            <a:r>
              <a:rPr lang="fr-FR" sz="2400" b="1" dirty="0">
                <a:latin typeface="Comic Sans MS" panose="030F0702030302020204" pitchFamily="66" charset="0"/>
              </a:rPr>
              <a:t>qui est le Seigneur de tout ce qui existe.</a:t>
            </a:r>
          </a:p>
          <a:p>
            <a:pPr algn="ctr"/>
            <a:r>
              <a:rPr lang="fr-FR" sz="2400" b="1" dirty="0">
                <a:latin typeface="Comic Sans MS" panose="030F0702030302020204" pitchFamily="66" charset="0"/>
              </a:rPr>
              <a:t>Ressuscité, il t’a transformée par sa lumière</a:t>
            </a:r>
          </a:p>
          <a:p>
            <a:pPr algn="ctr"/>
            <a:r>
              <a:rPr lang="fr-FR" sz="2400" b="1" dirty="0">
                <a:latin typeface="Comic Sans MS" panose="030F0702030302020204" pitchFamily="66" charset="0"/>
              </a:rPr>
              <a:t>et t’a faite reine de toute la création.</a:t>
            </a:r>
          </a:p>
          <a:p>
            <a:pPr algn="ctr"/>
            <a:r>
              <a:rPr lang="fr-FR" sz="2400" b="1" dirty="0">
                <a:latin typeface="Comic Sans MS" panose="030F0702030302020204" pitchFamily="66" charset="0"/>
              </a:rPr>
              <a:t>C’est pourquoi nous te demandons de régner, Marie,</a:t>
            </a:r>
          </a:p>
          <a:p>
            <a:pPr algn="ctr"/>
            <a:r>
              <a:rPr lang="fr-FR" sz="2400" b="1" dirty="0">
                <a:latin typeface="Comic Sans MS" panose="030F0702030302020204" pitchFamily="66" charset="0"/>
              </a:rPr>
              <a:t>dans le cœur palpitant de l’Amazonie.</a:t>
            </a: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Montre-toi comme mère de toutes les créatures,</a:t>
            </a:r>
          </a:p>
          <a:p>
            <a:pPr algn="ctr"/>
            <a:r>
              <a:rPr lang="fr-FR" sz="2400" b="1" dirty="0">
                <a:latin typeface="Comic Sans MS" panose="030F0702030302020204" pitchFamily="66" charset="0"/>
              </a:rPr>
              <a:t>dans la beauté des fleurs, des rivières,</a:t>
            </a:r>
          </a:p>
          <a:p>
            <a:pPr algn="ctr"/>
            <a:r>
              <a:rPr lang="fr-FR" sz="2400" b="1" dirty="0">
                <a:latin typeface="Comic Sans MS" panose="030F0702030302020204" pitchFamily="66" charset="0"/>
              </a:rPr>
              <a:t>du grand fleuve qui la traverse</a:t>
            </a:r>
          </a:p>
          <a:p>
            <a:pPr algn="ctr"/>
            <a:r>
              <a:rPr lang="fr-FR" sz="2400" b="1" dirty="0">
                <a:latin typeface="Comic Sans MS" panose="030F0702030302020204" pitchFamily="66" charset="0"/>
              </a:rPr>
              <a:t>et de tout ce qui vibre dans ses forêts.</a:t>
            </a:r>
          </a:p>
          <a:p>
            <a:pPr algn="ctr"/>
            <a:r>
              <a:rPr lang="fr-FR" sz="2400" b="1" dirty="0">
                <a:latin typeface="Comic Sans MS" panose="030F0702030302020204" pitchFamily="66" charset="0"/>
              </a:rPr>
              <a:t>Prends soin avec tendresse de cette explosion de splendeur.</a:t>
            </a:r>
            <a:endParaRPr lang="en-GB" sz="2400" b="1" dirty="0" smtClean="0">
              <a:latin typeface="Comic Sans MS" panose="030F0702030302020204" pitchFamily="66" charset="0"/>
            </a:endParaRPr>
          </a:p>
          <a:p>
            <a:pPr algn="ctr"/>
            <a:endParaRPr lang="en-GB" sz="2400" b="1" dirty="0">
              <a:latin typeface="Comic Sans MS" panose="030F0702030302020204" pitchFamily="66" charset="0"/>
            </a:endParaRPr>
          </a:p>
        </p:txBody>
      </p:sp>
    </p:spTree>
    <p:extLst>
      <p:ext uri="{BB962C8B-B14F-4D97-AF65-F5344CB8AC3E}">
        <p14:creationId xmlns:p14="http://schemas.microsoft.com/office/powerpoint/2010/main" val="28820127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764704"/>
            <a:ext cx="8568952" cy="5262979"/>
          </a:xfrm>
          <a:prstGeom prst="rect">
            <a:avLst/>
          </a:prstGeom>
          <a:noFill/>
        </p:spPr>
        <p:txBody>
          <a:bodyPr wrap="square" rtlCol="0">
            <a:spAutoFit/>
          </a:bodyPr>
          <a:lstStyle/>
          <a:p>
            <a:pPr algn="ctr"/>
            <a:r>
              <a:rPr lang="fr-FR" sz="2400" b="1" dirty="0">
                <a:latin typeface="Comic Sans MS" panose="030F0702030302020204" pitchFamily="66" charset="0"/>
              </a:rPr>
              <a:t>Demande à Jésus de répandre son amour</a:t>
            </a:r>
          </a:p>
          <a:p>
            <a:pPr algn="ctr"/>
            <a:r>
              <a:rPr lang="fr-FR" sz="2400" b="1" dirty="0">
                <a:latin typeface="Comic Sans MS" panose="030F0702030302020204" pitchFamily="66" charset="0"/>
              </a:rPr>
              <a:t>sur les hommes et les femmes qui y vivent,</a:t>
            </a:r>
          </a:p>
          <a:p>
            <a:pPr algn="ctr"/>
            <a:r>
              <a:rPr lang="fr-FR" sz="2400" b="1" dirty="0">
                <a:latin typeface="Comic Sans MS" panose="030F0702030302020204" pitchFamily="66" charset="0"/>
              </a:rPr>
              <a:t>pour qu’ils sachent l’admirer et prendre soin d’elle.</a:t>
            </a: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Fais naître ton Fils dans leurs cœurs</a:t>
            </a:r>
          </a:p>
          <a:p>
            <a:pPr algn="ctr"/>
            <a:r>
              <a:rPr lang="fr-FR" sz="2400" b="1" dirty="0">
                <a:latin typeface="Comic Sans MS" panose="030F0702030302020204" pitchFamily="66" charset="0"/>
              </a:rPr>
              <a:t>pour qu’il resplendisse en Amazonie,</a:t>
            </a:r>
          </a:p>
          <a:p>
            <a:pPr algn="ctr"/>
            <a:r>
              <a:rPr lang="fr-FR" sz="2400" b="1" dirty="0">
                <a:latin typeface="Comic Sans MS" panose="030F0702030302020204" pitchFamily="66" charset="0"/>
              </a:rPr>
              <a:t>dans ses peuples et ses cultures,</a:t>
            </a:r>
          </a:p>
          <a:p>
            <a:pPr algn="ctr"/>
            <a:r>
              <a:rPr lang="fr-FR" sz="2400" b="1" dirty="0">
                <a:latin typeface="Comic Sans MS" panose="030F0702030302020204" pitchFamily="66" charset="0"/>
              </a:rPr>
              <a:t>par la lumière de sa Parole, par le réconfort de son amour,</a:t>
            </a:r>
          </a:p>
          <a:p>
            <a:pPr algn="ctr"/>
            <a:r>
              <a:rPr lang="fr-FR" sz="2400" b="1" dirty="0">
                <a:latin typeface="Comic Sans MS" panose="030F0702030302020204" pitchFamily="66" charset="0"/>
              </a:rPr>
              <a:t>par son message de fraternité et de justice.</a:t>
            </a: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Que dans chaque Eucharistie</a:t>
            </a:r>
          </a:p>
          <a:p>
            <a:pPr algn="ctr"/>
            <a:r>
              <a:rPr lang="fr-FR" sz="2400" b="1" dirty="0">
                <a:latin typeface="Comic Sans MS" panose="030F0702030302020204" pitchFamily="66" charset="0"/>
              </a:rPr>
              <a:t>s’élève aussi une telle merveille</a:t>
            </a:r>
          </a:p>
          <a:p>
            <a:pPr algn="ctr"/>
            <a:r>
              <a:rPr lang="fr-FR" sz="2400" b="1" dirty="0">
                <a:latin typeface="Comic Sans MS" panose="030F0702030302020204" pitchFamily="66" charset="0"/>
              </a:rPr>
              <a:t>pour la gloire du Père.</a:t>
            </a:r>
            <a:endParaRPr lang="en-GB" sz="2400" b="1" dirty="0" smtClean="0">
              <a:latin typeface="Comic Sans MS" panose="030F0702030302020204"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4" y="476672"/>
            <a:ext cx="9100256" cy="60789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1947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6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764704"/>
            <a:ext cx="8280920" cy="4893647"/>
          </a:xfrm>
          <a:prstGeom prst="rect">
            <a:avLst/>
          </a:prstGeom>
          <a:noFill/>
        </p:spPr>
        <p:txBody>
          <a:bodyPr wrap="square" rtlCol="0">
            <a:spAutoFit/>
          </a:bodyPr>
          <a:lstStyle/>
          <a:p>
            <a:pPr algn="ctr"/>
            <a:r>
              <a:rPr lang="fr-FR" sz="2400" b="1" dirty="0">
                <a:latin typeface="Comic Sans MS" panose="030F0702030302020204" pitchFamily="66" charset="0"/>
              </a:rPr>
              <a:t>Mère, regarde les pauvres de l’Amazonie,</a:t>
            </a:r>
          </a:p>
          <a:p>
            <a:pPr algn="ctr"/>
            <a:r>
              <a:rPr lang="fr-FR" sz="2400" b="1" dirty="0">
                <a:latin typeface="Comic Sans MS" panose="030F0702030302020204" pitchFamily="66" charset="0"/>
              </a:rPr>
              <a:t>parce que leur maison est en cours de destruction</a:t>
            </a:r>
          </a:p>
          <a:p>
            <a:pPr algn="ctr"/>
            <a:r>
              <a:rPr lang="fr-FR" sz="2400" b="1" dirty="0">
                <a:latin typeface="Comic Sans MS" panose="030F0702030302020204" pitchFamily="66" charset="0"/>
              </a:rPr>
              <a:t>pour des intérêts mesquins.</a:t>
            </a:r>
          </a:p>
          <a:p>
            <a:pPr algn="ctr"/>
            <a:r>
              <a:rPr lang="fr-FR" sz="2400" b="1" dirty="0">
                <a:latin typeface="Comic Sans MS" panose="030F0702030302020204" pitchFamily="66" charset="0"/>
              </a:rPr>
              <a:t>Que de douleur et que de misère,</a:t>
            </a:r>
          </a:p>
          <a:p>
            <a:pPr algn="ctr"/>
            <a:r>
              <a:rPr lang="fr-FR" sz="2400" b="1" dirty="0">
                <a:latin typeface="Comic Sans MS" panose="030F0702030302020204" pitchFamily="66" charset="0"/>
              </a:rPr>
              <a:t>que d’abandon et que de violations</a:t>
            </a:r>
          </a:p>
          <a:p>
            <a:pPr algn="ctr"/>
            <a:r>
              <a:rPr lang="fr-FR" sz="2400" b="1" dirty="0">
                <a:latin typeface="Comic Sans MS" panose="030F0702030302020204" pitchFamily="66" charset="0"/>
              </a:rPr>
              <a:t>en cette terre bénie,</a:t>
            </a:r>
          </a:p>
          <a:p>
            <a:pPr algn="ctr"/>
            <a:r>
              <a:rPr lang="fr-FR" sz="2400" b="1" dirty="0">
                <a:latin typeface="Comic Sans MS" panose="030F0702030302020204" pitchFamily="66" charset="0"/>
              </a:rPr>
              <a:t>débordante de vie !</a:t>
            </a: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Touche la sensibilité des puissants</a:t>
            </a:r>
          </a:p>
          <a:p>
            <a:pPr algn="ctr"/>
            <a:r>
              <a:rPr lang="fr-FR" sz="2400" b="1" dirty="0">
                <a:latin typeface="Comic Sans MS" panose="030F0702030302020204" pitchFamily="66" charset="0"/>
              </a:rPr>
              <a:t>parce que, même si nous sentons qu’il est tard,</a:t>
            </a:r>
          </a:p>
          <a:p>
            <a:pPr algn="ctr"/>
            <a:r>
              <a:rPr lang="fr-FR" sz="2400" b="1" dirty="0">
                <a:latin typeface="Comic Sans MS" panose="030F0702030302020204" pitchFamily="66" charset="0"/>
              </a:rPr>
              <a:t>tu nous appelles à sauver</a:t>
            </a:r>
          </a:p>
          <a:p>
            <a:pPr algn="ctr"/>
            <a:r>
              <a:rPr lang="fr-FR" sz="2400" b="1" dirty="0">
                <a:latin typeface="Comic Sans MS" panose="030F0702030302020204" pitchFamily="66" charset="0"/>
              </a:rPr>
              <a:t>ce qui vit encore.</a:t>
            </a:r>
            <a:endParaRPr lang="en-GB" sz="2400" b="1" dirty="0" smtClean="0">
              <a:latin typeface="Comic Sans MS" panose="030F0702030302020204" pitchFamily="66" charset="0"/>
            </a:endParaRPr>
          </a:p>
          <a:p>
            <a:pPr algn="ctr"/>
            <a:endParaRPr lang="en-GB" sz="2400" b="1" dirty="0">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0" y="548680"/>
            <a:ext cx="8863307" cy="59051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20411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920880" cy="5262979"/>
          </a:xfrm>
          <a:prstGeom prst="rect">
            <a:avLst/>
          </a:prstGeom>
          <a:noFill/>
        </p:spPr>
        <p:txBody>
          <a:bodyPr wrap="square" rtlCol="0">
            <a:spAutoFit/>
          </a:bodyPr>
          <a:lstStyle/>
          <a:p>
            <a:pPr algn="ctr"/>
            <a:r>
              <a:rPr lang="fr-FR" sz="2400" b="1" dirty="0">
                <a:latin typeface="Comic Sans MS" panose="030F0702030302020204" pitchFamily="66" charset="0"/>
              </a:rPr>
              <a:t>Mère au cœur transpercé,</a:t>
            </a:r>
          </a:p>
          <a:p>
            <a:pPr algn="ctr"/>
            <a:r>
              <a:rPr lang="fr-FR" sz="2400" b="1" dirty="0">
                <a:latin typeface="Comic Sans MS" panose="030F0702030302020204" pitchFamily="66" charset="0"/>
              </a:rPr>
              <a:t>toi qui souffres dans tes enfants abusés</a:t>
            </a:r>
          </a:p>
          <a:p>
            <a:pPr algn="ctr"/>
            <a:r>
              <a:rPr lang="fr-FR" sz="2400" b="1" dirty="0">
                <a:latin typeface="Comic Sans MS" panose="030F0702030302020204" pitchFamily="66" charset="0"/>
              </a:rPr>
              <a:t>et dans la nature blessée,</a:t>
            </a:r>
          </a:p>
          <a:p>
            <a:pPr algn="ctr"/>
            <a:r>
              <a:rPr lang="fr-FR" sz="2400" b="1" dirty="0">
                <a:latin typeface="Comic Sans MS" panose="030F0702030302020204" pitchFamily="66" charset="0"/>
              </a:rPr>
              <a:t>règne toi-même en Amazonie</a:t>
            </a:r>
          </a:p>
          <a:p>
            <a:pPr algn="ctr"/>
            <a:r>
              <a:rPr lang="fr-FR" sz="2400" b="1" dirty="0">
                <a:latin typeface="Comic Sans MS" panose="030F0702030302020204" pitchFamily="66" charset="0"/>
              </a:rPr>
              <a:t>avec ton Fils.</a:t>
            </a:r>
          </a:p>
          <a:p>
            <a:pPr algn="ctr"/>
            <a:r>
              <a:rPr lang="fr-FR" sz="2400" b="1" dirty="0">
                <a:latin typeface="Comic Sans MS" panose="030F0702030302020204" pitchFamily="66" charset="0"/>
              </a:rPr>
              <a:t>Règne pour que personne ne se sente plus jamais maître</a:t>
            </a:r>
          </a:p>
          <a:p>
            <a:pPr algn="ctr"/>
            <a:r>
              <a:rPr lang="fr-FR" sz="2400" b="1" dirty="0">
                <a:latin typeface="Comic Sans MS" panose="030F0702030302020204" pitchFamily="66" charset="0"/>
              </a:rPr>
              <a:t>de l’œuvre de Dieu.</a:t>
            </a:r>
          </a:p>
          <a:p>
            <a:pPr algn="ctr"/>
            <a:endParaRPr lang="fr-FR" sz="2400" b="1" dirty="0">
              <a:latin typeface="Comic Sans MS" panose="030F0702030302020204" pitchFamily="66" charset="0"/>
            </a:endParaRPr>
          </a:p>
          <a:p>
            <a:pPr algn="ctr"/>
            <a:r>
              <a:rPr lang="fr-FR" sz="2400" b="1" dirty="0">
                <a:latin typeface="Comic Sans MS" panose="030F0702030302020204" pitchFamily="66" charset="0"/>
              </a:rPr>
              <a:t>Nous nous confions à toi, Mère de la vie,</a:t>
            </a:r>
          </a:p>
          <a:p>
            <a:pPr algn="ctr"/>
            <a:r>
              <a:rPr lang="fr-FR" sz="2400" b="1" dirty="0">
                <a:latin typeface="Comic Sans MS" panose="030F0702030302020204" pitchFamily="66" charset="0"/>
              </a:rPr>
              <a:t>ne nous abandonne pas</a:t>
            </a:r>
          </a:p>
          <a:p>
            <a:pPr algn="ctr"/>
            <a:r>
              <a:rPr lang="fr-FR" sz="2400" b="1" dirty="0">
                <a:latin typeface="Comic Sans MS" panose="030F0702030302020204" pitchFamily="66" charset="0"/>
              </a:rPr>
              <a:t>en cette heure sombre.</a:t>
            </a:r>
          </a:p>
          <a:p>
            <a:pPr algn="ctr"/>
            <a:r>
              <a:rPr lang="fr-FR" sz="2400" b="1" dirty="0">
                <a:latin typeface="Comic Sans MS" panose="030F0702030302020204" pitchFamily="66" charset="0"/>
              </a:rPr>
              <a:t>Amen.</a:t>
            </a:r>
            <a:r>
              <a:rPr lang="en-GB" sz="2400" b="1" dirty="0" smtClean="0">
                <a:latin typeface="Comic Sans MS" panose="030F0702030302020204" pitchFamily="66" charset="0"/>
              </a:rPr>
              <a:t>.</a:t>
            </a:r>
          </a:p>
          <a:p>
            <a:pPr algn="ctr"/>
            <a:endParaRPr lang="en-GB" sz="2400" b="1" dirty="0">
              <a:latin typeface="Comic Sans MS" panose="030F0702030302020204"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5"/>
            <a:ext cx="9144000" cy="57507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88" y="574675"/>
            <a:ext cx="2384425" cy="570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97442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6000"/>
                                        <p:tgtEl>
                                          <p:spTgt spid="5122"/>
                                        </p:tgtEl>
                                      </p:cBhvr>
                                    </p:animEffect>
                                  </p:childTnLst>
                                </p:cTn>
                              </p:par>
                              <p:par>
                                <p:cTn id="8" presetID="6" presetClass="entr" presetSubtype="32" fill="hold" nodeType="withEffect">
                                  <p:stCondLst>
                                    <p:cond delay="5000"/>
                                  </p:stCondLst>
                                  <p:childTnLst>
                                    <p:set>
                                      <p:cBhvr>
                                        <p:cTn id="9" dur="1" fill="hold">
                                          <p:stCondLst>
                                            <p:cond delay="0"/>
                                          </p:stCondLst>
                                        </p:cTn>
                                        <p:tgtEl>
                                          <p:spTgt spid="1026"/>
                                        </p:tgtEl>
                                        <p:attrNameLst>
                                          <p:attrName>style.visibility</p:attrName>
                                        </p:attrNameLst>
                                      </p:cBhvr>
                                      <p:to>
                                        <p:strVal val="visible"/>
                                      </p:to>
                                    </p:set>
                                    <p:animEffect transition="in" filter="circle(out)">
                                      <p:cBhvr>
                                        <p:cTn id="10" dur="6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404664"/>
            <a:ext cx="8784976" cy="2677656"/>
          </a:xfrm>
          <a:prstGeom prst="rect">
            <a:avLst/>
          </a:prstGeom>
          <a:noFill/>
        </p:spPr>
        <p:txBody>
          <a:bodyPr wrap="square" rtlCol="0">
            <a:spAutoFit/>
          </a:bodyPr>
          <a:lstStyle/>
          <a:p>
            <a:pPr algn="ctr"/>
            <a:r>
              <a:rPr lang="fr-FR" sz="2400" b="1" dirty="0" smtClean="0">
                <a:latin typeface="Comic Sans MS" panose="030F0702030302020204" pitchFamily="66" charset="0"/>
              </a:rPr>
              <a:t>La </a:t>
            </a:r>
            <a:r>
              <a:rPr lang="fr-FR" sz="2400" b="1" dirty="0">
                <a:latin typeface="Comic Sans MS" panose="030F0702030302020204" pitchFamily="66" charset="0"/>
              </a:rPr>
              <a:t>prédication doit </a:t>
            </a:r>
            <a:r>
              <a:rPr lang="fr-FR" sz="2400" b="1" i="1" dirty="0">
                <a:latin typeface="Comic Sans MS" panose="030F0702030302020204" pitchFamily="66" charset="0"/>
              </a:rPr>
              <a:t>s’incarner</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la </a:t>
            </a:r>
            <a:r>
              <a:rPr lang="fr-FR" sz="2400" b="1" dirty="0">
                <a:latin typeface="Comic Sans MS" panose="030F0702030302020204" pitchFamily="66" charset="0"/>
              </a:rPr>
              <a:t>spiritualité doit </a:t>
            </a:r>
            <a:r>
              <a:rPr lang="fr-FR" sz="2400" b="1" i="1" dirty="0">
                <a:latin typeface="Comic Sans MS" panose="030F0702030302020204" pitchFamily="66" charset="0"/>
              </a:rPr>
              <a:t>s’incarner</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les </a:t>
            </a:r>
            <a:r>
              <a:rPr lang="fr-FR" sz="2400" b="1" dirty="0">
                <a:latin typeface="Comic Sans MS" panose="030F0702030302020204" pitchFamily="66" charset="0"/>
              </a:rPr>
              <a:t>structures de l’Église doivent </a:t>
            </a:r>
            <a:r>
              <a:rPr lang="fr-FR" sz="2400" b="1" i="1" dirty="0">
                <a:latin typeface="Comic Sans MS" panose="030F0702030302020204" pitchFamily="66" charset="0"/>
              </a:rPr>
              <a:t>s’incarner</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Voilà </a:t>
            </a:r>
            <a:r>
              <a:rPr lang="fr-FR" sz="2400" b="1" dirty="0">
                <a:latin typeface="Comic Sans MS" panose="030F0702030302020204" pitchFamily="66" charset="0"/>
              </a:rPr>
              <a:t>pourquoi je me permets humblement</a:t>
            </a:r>
            <a:r>
              <a:rPr lang="fr-FR" sz="2400" b="1" dirty="0" smtClean="0">
                <a:latin typeface="Comic Sans MS" panose="030F0702030302020204" pitchFamily="66" charset="0"/>
              </a:rPr>
              <a:t>,</a:t>
            </a:r>
          </a:p>
          <a:p>
            <a:pPr algn="ctr"/>
            <a:r>
              <a:rPr lang="fr-FR" sz="2400" b="1" dirty="0" smtClean="0">
                <a:latin typeface="Comic Sans MS" panose="030F0702030302020204" pitchFamily="66" charset="0"/>
              </a:rPr>
              <a:t> </a:t>
            </a:r>
            <a:r>
              <a:rPr lang="fr-FR" sz="2400" b="1" dirty="0">
                <a:latin typeface="Comic Sans MS" panose="030F0702030302020204" pitchFamily="66" charset="0"/>
              </a:rPr>
              <a:t>dans cette brève Exhortation, d’exprimer </a:t>
            </a:r>
            <a:endParaRPr lang="fr-FR" sz="2400" b="1" dirty="0" smtClean="0">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quatre grands </a:t>
            </a:r>
            <a:r>
              <a:rPr lang="fr-FR" sz="2400" b="1" dirty="0">
                <a:solidFill>
                  <a:srgbClr val="FFFF00"/>
                </a:solidFill>
                <a:latin typeface="Comic Sans MS" panose="030F0702030302020204" pitchFamily="66" charset="0"/>
              </a:rPr>
              <a:t>rêves </a:t>
            </a:r>
            <a:r>
              <a:rPr lang="fr-FR" sz="2400" b="1" dirty="0" smtClean="0">
                <a:latin typeface="Comic Sans MS" panose="030F0702030302020204" pitchFamily="66" charset="0"/>
              </a:rPr>
              <a:t>que </a:t>
            </a:r>
            <a:r>
              <a:rPr lang="fr-FR" sz="2400" b="1" dirty="0">
                <a:latin typeface="Comic Sans MS" panose="030F0702030302020204" pitchFamily="66" charset="0"/>
              </a:rPr>
              <a:t>l’Amazonie m’inspire</a:t>
            </a:r>
            <a:r>
              <a:rPr lang="fr-FR"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6</a:t>
            </a:r>
            <a:endParaRPr lang="en-GB" sz="2400" b="1" dirty="0">
              <a:latin typeface="Comic Sans MS" panose="030F0702030302020204"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056" y="3212976"/>
            <a:ext cx="6067561" cy="34113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67735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900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6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79" y="548680"/>
            <a:ext cx="8640960" cy="1938992"/>
          </a:xfrm>
          <a:prstGeom prst="rect">
            <a:avLst/>
          </a:prstGeom>
          <a:noFill/>
        </p:spPr>
        <p:txBody>
          <a:bodyPr wrap="square" rtlCol="0">
            <a:spAutoFit/>
          </a:bodyPr>
          <a:lstStyle/>
          <a:p>
            <a:pPr algn="ctr"/>
            <a:r>
              <a:rPr lang="en-GB" sz="2400" b="1" dirty="0" smtClean="0">
                <a:latin typeface="Comic Sans MS" panose="030F0702030302020204" pitchFamily="66" charset="0"/>
              </a:rPr>
              <a:t> </a:t>
            </a:r>
            <a:r>
              <a:rPr lang="fr-FR" sz="2400" b="1" dirty="0" smtClean="0">
                <a:solidFill>
                  <a:srgbClr val="FFFF00"/>
                </a:solidFill>
                <a:latin typeface="Comic Sans MS" panose="030F0702030302020204" pitchFamily="66" charset="0"/>
              </a:rPr>
              <a:t>Je </a:t>
            </a:r>
            <a:r>
              <a:rPr lang="fr-FR" sz="2400" b="1" dirty="0">
                <a:solidFill>
                  <a:srgbClr val="FFFF00"/>
                </a:solidFill>
                <a:latin typeface="Comic Sans MS" panose="030F0702030302020204" pitchFamily="66" charset="0"/>
              </a:rPr>
              <a:t>rêve d’une Amazonie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qui </a:t>
            </a:r>
            <a:r>
              <a:rPr lang="fr-FR" sz="2400" b="1" dirty="0">
                <a:solidFill>
                  <a:srgbClr val="FFFF00"/>
                </a:solidFill>
                <a:latin typeface="Comic Sans MS" panose="030F0702030302020204" pitchFamily="66" charset="0"/>
              </a:rPr>
              <a:t>lutte pour les droits des plus pauvres,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des </a:t>
            </a:r>
            <a:r>
              <a:rPr lang="fr-FR" sz="2400" b="1" dirty="0">
                <a:solidFill>
                  <a:srgbClr val="FFFF00"/>
                </a:solidFill>
                <a:latin typeface="Comic Sans MS" panose="030F0702030302020204" pitchFamily="66" charset="0"/>
              </a:rPr>
              <a:t>peuples autochtones, des derniers,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où </a:t>
            </a:r>
            <a:r>
              <a:rPr lang="fr-FR" sz="2400" b="1" dirty="0">
                <a:solidFill>
                  <a:srgbClr val="FFFF00"/>
                </a:solidFill>
                <a:latin typeface="Comic Sans MS" panose="030F0702030302020204" pitchFamily="66" charset="0"/>
              </a:rPr>
              <a:t>leur voix soit écoutée et leur dignité soit promue..</a:t>
            </a:r>
            <a:r>
              <a:rPr lang="en-GB" sz="2400" b="1" dirty="0" smtClean="0">
                <a:solidFill>
                  <a:srgbClr val="FFFF00"/>
                </a:solidFill>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883" y="2780928"/>
            <a:ext cx="6059445" cy="38477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21583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6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870" y="404664"/>
            <a:ext cx="8856984" cy="6370975"/>
          </a:xfrm>
          <a:prstGeom prst="rect">
            <a:avLst/>
          </a:prstGeom>
          <a:noFill/>
        </p:spPr>
        <p:txBody>
          <a:bodyPr wrap="square" rtlCol="0">
            <a:spAutoFit/>
          </a:bodyPr>
          <a:lstStyle/>
          <a:p>
            <a:pPr algn="ctr"/>
            <a:r>
              <a:rPr lang="fr-FR" sz="2400" b="1" dirty="0" smtClean="0">
                <a:latin typeface="Comic Sans MS" panose="030F0702030302020204" pitchFamily="66" charset="0"/>
              </a:rPr>
              <a:t>si </a:t>
            </a:r>
            <a:r>
              <a:rPr lang="fr-FR" sz="2400" b="1" dirty="0">
                <a:latin typeface="Comic Sans MS" panose="030F0702030302020204" pitchFamily="66" charset="0"/>
              </a:rPr>
              <a:t>nous voulons dialoguer,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nous </a:t>
            </a:r>
            <a:r>
              <a:rPr lang="fr-FR" sz="2400" b="1" dirty="0">
                <a:latin typeface="Comic Sans MS" panose="030F0702030302020204" pitchFamily="66" charset="0"/>
              </a:rPr>
              <a:t>devrions le faire avant tout avec les divers peuples autochtones.  Ils ne sont pas des interlocuteurs quelconques qu’il faudrait convaincre, ils ne sont pas, non plus, un de plus assis à une table de pairs. Ils sont les principaux interlocuteurs desquels nous devons avant tout apprendre, que nous devons écouter par devoir de justice, et auxquels nous devons demander la permission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afin </a:t>
            </a:r>
            <a:r>
              <a:rPr lang="fr-FR" sz="2400" b="1" dirty="0">
                <a:latin typeface="Comic Sans MS" panose="030F0702030302020204" pitchFamily="66" charset="0"/>
              </a:rPr>
              <a:t>de pouvoir présenter nos propositions. </a:t>
            </a:r>
            <a:endParaRPr lang="fr-FR" sz="2400" b="1" dirty="0" smtClean="0">
              <a:latin typeface="Comic Sans MS" panose="030F0702030302020204" pitchFamily="66" charset="0"/>
            </a:endParaRPr>
          </a:p>
          <a:p>
            <a:pPr algn="ctr"/>
            <a:endParaRPr lang="fr-FR" sz="2400" b="1" dirty="0" smtClean="0">
              <a:latin typeface="Comic Sans MS" panose="030F0702030302020204" pitchFamily="66" charset="0"/>
            </a:endParaRPr>
          </a:p>
          <a:p>
            <a:pPr algn="ctr"/>
            <a:r>
              <a:rPr lang="fr-FR" sz="2400" b="1" i="1" u="sng" dirty="0" smtClean="0">
                <a:latin typeface="Comic Sans MS" panose="030F0702030302020204" pitchFamily="66" charset="0"/>
              </a:rPr>
              <a:t>Leurs </a:t>
            </a:r>
            <a:r>
              <a:rPr lang="fr-FR" sz="2400" b="1" i="1" u="sng" dirty="0">
                <a:latin typeface="Comic Sans MS" panose="030F0702030302020204" pitchFamily="66" charset="0"/>
              </a:rPr>
              <a:t>paroles, leurs espérances, leurs craintes devraient être la voix la plus forte autour de n’importe </a:t>
            </a:r>
            <a:endParaRPr lang="fr-FR" sz="2400" b="1" i="1" u="sng" dirty="0" smtClean="0">
              <a:latin typeface="Comic Sans MS" panose="030F0702030302020204" pitchFamily="66" charset="0"/>
            </a:endParaRPr>
          </a:p>
          <a:p>
            <a:pPr algn="ctr"/>
            <a:r>
              <a:rPr lang="fr-FR" sz="2400" b="1" i="1" u="sng" dirty="0" smtClean="0">
                <a:latin typeface="Comic Sans MS" panose="030F0702030302020204" pitchFamily="66" charset="0"/>
              </a:rPr>
              <a:t>quelle </a:t>
            </a:r>
            <a:r>
              <a:rPr lang="fr-FR" sz="2400" b="1" i="1" u="sng" dirty="0">
                <a:latin typeface="Comic Sans MS" panose="030F0702030302020204" pitchFamily="66" charset="0"/>
              </a:rPr>
              <a:t>table de dialogue sur l’Amazonie</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et </a:t>
            </a:r>
            <a:r>
              <a:rPr lang="fr-FR" sz="2400" b="1" dirty="0">
                <a:latin typeface="Comic Sans MS" panose="030F0702030302020204" pitchFamily="66" charset="0"/>
              </a:rPr>
              <a:t>la grande question est : </a:t>
            </a:r>
            <a:endParaRPr lang="fr-FR" sz="2400" b="1" dirty="0" smtClean="0">
              <a:latin typeface="Comic Sans MS" panose="030F0702030302020204" pitchFamily="66" charset="0"/>
            </a:endParaRPr>
          </a:p>
          <a:p>
            <a:pPr algn="ctr"/>
            <a:r>
              <a:rPr lang="fr-FR" sz="2400" b="1" i="1" dirty="0" smtClean="0">
                <a:latin typeface="Comic Sans MS" panose="030F0702030302020204" pitchFamily="66" charset="0"/>
              </a:rPr>
              <a:t>comment </a:t>
            </a:r>
            <a:r>
              <a:rPr lang="fr-FR" sz="2400" b="1" i="1" dirty="0">
                <a:latin typeface="Comic Sans MS" panose="030F0702030302020204" pitchFamily="66" charset="0"/>
              </a:rPr>
              <a:t>eux-mêmes imaginent-ils leur bien-vivre, </a:t>
            </a:r>
            <a:endParaRPr lang="fr-FR" sz="2400" b="1" i="1" dirty="0" smtClean="0">
              <a:latin typeface="Comic Sans MS" panose="030F0702030302020204" pitchFamily="66" charset="0"/>
            </a:endParaRPr>
          </a:p>
          <a:p>
            <a:pPr algn="ctr"/>
            <a:r>
              <a:rPr lang="fr-FR" sz="2400" b="1" i="1" dirty="0" smtClean="0">
                <a:latin typeface="Comic Sans MS" panose="030F0702030302020204" pitchFamily="66" charset="0"/>
              </a:rPr>
              <a:t>pour </a:t>
            </a:r>
            <a:r>
              <a:rPr lang="fr-FR" sz="2400" b="1" i="1" dirty="0">
                <a:latin typeface="Comic Sans MS" panose="030F0702030302020204" pitchFamily="66" charset="0"/>
              </a:rPr>
              <a:t>eux et pour </a:t>
            </a:r>
            <a:r>
              <a:rPr lang="fr-FR" sz="2400" b="1" i="1" dirty="0" smtClean="0">
                <a:latin typeface="Comic Sans MS" panose="030F0702030302020204" pitchFamily="66" charset="0"/>
              </a:rPr>
              <a:t>les </a:t>
            </a:r>
            <a:r>
              <a:rPr lang="fr-FR" sz="2400" b="1" i="1" dirty="0">
                <a:latin typeface="Comic Sans MS" panose="030F0702030302020204" pitchFamily="66" charset="0"/>
              </a:rPr>
              <a:t>leurs </a:t>
            </a:r>
            <a:endParaRPr lang="fr-FR" sz="2400" b="1" i="1" dirty="0" smtClean="0">
              <a:latin typeface="Comic Sans MS" panose="030F0702030302020204" pitchFamily="66" charset="0"/>
            </a:endParaRPr>
          </a:p>
          <a:p>
            <a:pPr algn="ctr">
              <a:lnSpc>
                <a:spcPct val="200000"/>
              </a:lnSpc>
            </a:pPr>
            <a:r>
              <a:rPr lang="en-GB" sz="1200" b="1" dirty="0" smtClean="0">
                <a:latin typeface="Comic Sans MS" panose="030F0702030302020204" pitchFamily="66" charset="0"/>
              </a:rPr>
              <a:t>QA  26</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27197180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76672"/>
            <a:ext cx="7756971" cy="1569660"/>
          </a:xfrm>
          <a:prstGeom prst="rect">
            <a:avLst/>
          </a:prstGeom>
          <a:noFill/>
        </p:spPr>
        <p:txBody>
          <a:bodyPr wrap="square" rtlCol="0">
            <a:spAutoFit/>
          </a:bodyPr>
          <a:lstStyle/>
          <a:p>
            <a:pPr algn="ctr"/>
            <a:r>
              <a:rPr lang="fr-FR" sz="2400" b="1" dirty="0" smtClean="0">
                <a:solidFill>
                  <a:srgbClr val="FFFF00"/>
                </a:solidFill>
                <a:latin typeface="Comic Sans MS" panose="030F0702030302020204" pitchFamily="66" charset="0"/>
              </a:rPr>
              <a:t>Le </a:t>
            </a:r>
            <a:r>
              <a:rPr lang="fr-FR" sz="2400" b="1" dirty="0">
                <a:solidFill>
                  <a:srgbClr val="FFFF00"/>
                </a:solidFill>
                <a:latin typeface="Comic Sans MS" panose="030F0702030302020204" pitchFamily="66" charset="0"/>
              </a:rPr>
              <a:t>rêve d’une Amazonie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qui </a:t>
            </a:r>
            <a:r>
              <a:rPr lang="fr-FR" sz="2400" b="1" dirty="0">
                <a:solidFill>
                  <a:srgbClr val="FFFF00"/>
                </a:solidFill>
                <a:latin typeface="Comic Sans MS" panose="030F0702030302020204" pitchFamily="66" charset="0"/>
              </a:rPr>
              <a:t>préserve cette richesse </a:t>
            </a:r>
            <a:r>
              <a:rPr lang="fr-FR" sz="2400" b="1" dirty="0" smtClean="0">
                <a:solidFill>
                  <a:srgbClr val="FFFF00"/>
                </a:solidFill>
                <a:latin typeface="Comic Sans MS" panose="030F0702030302020204" pitchFamily="66" charset="0"/>
              </a:rPr>
              <a:t>culturelle</a:t>
            </a:r>
          </a:p>
          <a:p>
            <a:pPr algn="ctr"/>
            <a:r>
              <a:rPr lang="fr-FR" sz="2400" b="1" dirty="0" smtClean="0">
                <a:solidFill>
                  <a:srgbClr val="FFFF00"/>
                </a:solidFill>
                <a:latin typeface="Comic Sans MS" panose="030F0702030302020204" pitchFamily="66" charset="0"/>
              </a:rPr>
              <a:t> </a:t>
            </a:r>
            <a:r>
              <a:rPr lang="fr-FR" sz="2400" b="1" dirty="0">
                <a:solidFill>
                  <a:srgbClr val="FFFF00"/>
                </a:solidFill>
                <a:latin typeface="Comic Sans MS" panose="030F0702030302020204" pitchFamily="66" charset="0"/>
              </a:rPr>
              <a:t>qui la distingue, où la beauté humaine brille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de </a:t>
            </a:r>
            <a:r>
              <a:rPr lang="fr-FR" sz="2400" b="1" dirty="0">
                <a:solidFill>
                  <a:srgbClr val="FFFF00"/>
                </a:solidFill>
                <a:latin typeface="Comic Sans MS" panose="030F0702030302020204" pitchFamily="66" charset="0"/>
              </a:rPr>
              <a:t>diverses </a:t>
            </a:r>
            <a:r>
              <a:rPr lang="fr-FR" sz="2400" b="1" dirty="0" smtClean="0">
                <a:solidFill>
                  <a:srgbClr val="FFFF00"/>
                </a:solidFill>
                <a:latin typeface="Comic Sans MS" panose="030F0702030302020204" pitchFamily="66" charset="0"/>
              </a:rPr>
              <a:t>manières … </a:t>
            </a: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492896"/>
            <a:ext cx="6083102" cy="405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331473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9000"/>
                                  </p:stCondLst>
                                  <p:childTnLst>
                                    <p:set>
                                      <p:cBhvr>
                                        <p:cTn id="6" dur="1" fill="hold">
                                          <p:stCondLst>
                                            <p:cond delay="0"/>
                                          </p:stCondLst>
                                        </p:cTn>
                                        <p:tgtEl>
                                          <p:spTgt spid="4098"/>
                                        </p:tgtEl>
                                        <p:attrNameLst>
                                          <p:attrName>style.visibility</p:attrName>
                                        </p:attrNameLst>
                                      </p:cBhvr>
                                      <p:to>
                                        <p:strVal val="visible"/>
                                      </p:to>
                                    </p:set>
                                    <p:animEffect transition="in" filter="wheel(2)">
                                      <p:cBhvr>
                                        <p:cTn id="7" dur="6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6672"/>
            <a:ext cx="9144000" cy="5632311"/>
          </a:xfrm>
          <a:prstGeom prst="rect">
            <a:avLst/>
          </a:prstGeom>
          <a:noFill/>
        </p:spPr>
        <p:txBody>
          <a:bodyPr wrap="square" rtlCol="0">
            <a:spAutoFit/>
          </a:bodyPr>
          <a:lstStyle/>
          <a:p>
            <a:pPr algn="ctr"/>
            <a:r>
              <a:rPr lang="fr-FR" sz="2400" b="1" dirty="0" smtClean="0">
                <a:latin typeface="Comic Sans MS" panose="030F0702030302020204" pitchFamily="66" charset="0"/>
              </a:rPr>
              <a:t>...  </a:t>
            </a:r>
            <a:r>
              <a:rPr lang="fr-FR" sz="2400" b="1" dirty="0">
                <a:latin typeface="Comic Sans MS" panose="030F0702030302020204" pitchFamily="66" charset="0"/>
              </a:rPr>
              <a:t>nous rencontrons en Amazonie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des </a:t>
            </a:r>
            <a:r>
              <a:rPr lang="fr-FR" sz="2400" b="1" dirty="0">
                <a:latin typeface="Comic Sans MS" panose="030F0702030302020204" pitchFamily="66" charset="0"/>
              </a:rPr>
              <a:t>milliers de communautés autochtones, d’ascendances africaines, riveraines et habitant les villes qui, à leur tour, sont très différentes les unes des autres et hébergent une grande diversité humaine. </a:t>
            </a:r>
            <a:endParaRPr lang="fr-FR" sz="2400" b="1" dirty="0" smtClean="0">
              <a:latin typeface="Comic Sans MS" panose="030F0702030302020204" pitchFamily="66" charset="0"/>
            </a:endParaRPr>
          </a:p>
          <a:p>
            <a:pPr algn="ctr"/>
            <a:r>
              <a:rPr lang="fr-FR" sz="2400" b="1" i="1" u="sng" dirty="0" smtClean="0">
                <a:latin typeface="Comic Sans MS" panose="030F0702030302020204" pitchFamily="66" charset="0"/>
              </a:rPr>
              <a:t>À </a:t>
            </a:r>
            <a:r>
              <a:rPr lang="fr-FR" sz="2400" b="1" i="1" u="sng" dirty="0">
                <a:latin typeface="Comic Sans MS" panose="030F0702030302020204" pitchFamily="66" charset="0"/>
              </a:rPr>
              <a:t>travers un territoire et ses caractéristiques, Dieu se manifeste, reflète quelque chose de son inépuisable beauté. Par conséquent, les divers </a:t>
            </a:r>
            <a:r>
              <a:rPr lang="fr-FR" sz="2400" b="1" i="1" u="sng" dirty="0" smtClean="0">
                <a:latin typeface="Comic Sans MS" panose="030F0702030302020204" pitchFamily="66" charset="0"/>
              </a:rPr>
              <a:t>groupes, dans </a:t>
            </a:r>
            <a:r>
              <a:rPr lang="fr-FR" sz="2400" b="1" i="1" u="sng" dirty="0">
                <a:latin typeface="Comic Sans MS" panose="030F0702030302020204" pitchFamily="66" charset="0"/>
              </a:rPr>
              <a:t>une synthèse vitale avec leur entourage, </a:t>
            </a:r>
            <a:endParaRPr lang="fr-FR" sz="2400" b="1" i="1" u="sng" dirty="0" smtClean="0">
              <a:latin typeface="Comic Sans MS" panose="030F0702030302020204" pitchFamily="66" charset="0"/>
            </a:endParaRPr>
          </a:p>
          <a:p>
            <a:pPr algn="ctr"/>
            <a:r>
              <a:rPr lang="fr-FR" sz="2400" b="1" i="1" u="sng" dirty="0" smtClean="0">
                <a:latin typeface="Comic Sans MS" panose="030F0702030302020204" pitchFamily="66" charset="0"/>
              </a:rPr>
              <a:t>développent un </a:t>
            </a:r>
            <a:r>
              <a:rPr lang="fr-FR" sz="2400" b="1" i="1" u="sng" dirty="0">
                <a:latin typeface="Comic Sans MS" panose="030F0702030302020204" pitchFamily="66" charset="0"/>
              </a:rPr>
              <a:t>mode particulier de sagesse. </a:t>
            </a:r>
            <a:endParaRPr lang="fr-FR" sz="2400" b="1" i="1" u="sng" dirty="0" smtClean="0">
              <a:latin typeface="Comic Sans MS" panose="030F0702030302020204" pitchFamily="66" charset="0"/>
            </a:endParaRPr>
          </a:p>
          <a:p>
            <a:pPr algn="ctr"/>
            <a:endParaRPr lang="fr-FR" sz="2400" b="1" dirty="0">
              <a:latin typeface="Comic Sans MS" panose="030F0702030302020204" pitchFamily="66" charset="0"/>
            </a:endParaRPr>
          </a:p>
          <a:p>
            <a:pPr algn="ctr"/>
            <a:r>
              <a:rPr lang="fr-FR" sz="2400" b="1" dirty="0" smtClean="0">
                <a:latin typeface="Comic Sans MS" panose="030F0702030302020204" pitchFamily="66" charset="0"/>
              </a:rPr>
              <a:t>Nous </a:t>
            </a:r>
            <a:r>
              <a:rPr lang="fr-FR" sz="2400" b="1" dirty="0">
                <a:latin typeface="Comic Sans MS" panose="030F0702030302020204" pitchFamily="66" charset="0"/>
              </a:rPr>
              <a:t>devrions éviter envers ceux que nous observons de l’extérieur des généralisations injustes, des discours simplistes ou des conclusions faites seulement à partir de nos structures mentales et de nos expériences</a:t>
            </a:r>
            <a:r>
              <a:rPr lang="fr-FR" sz="2400" b="1" dirty="0" smtClean="0">
                <a:latin typeface="Comic Sans MS" panose="030F0702030302020204" pitchFamily="66" charset="0"/>
              </a:rPr>
              <a:t>. </a:t>
            </a:r>
            <a:r>
              <a:rPr lang="en-GB" sz="1200" b="1" dirty="0" smtClean="0">
                <a:latin typeface="Comic Sans MS" panose="030F0702030302020204" pitchFamily="66" charset="0"/>
              </a:rPr>
              <a:t>QA 32</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89870296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571413"/>
            <a:ext cx="8280920" cy="4893647"/>
          </a:xfrm>
          <a:prstGeom prst="rect">
            <a:avLst/>
          </a:prstGeom>
          <a:noFill/>
        </p:spPr>
        <p:txBody>
          <a:bodyPr wrap="square" rtlCol="0">
            <a:spAutoFit/>
          </a:bodyPr>
          <a:lstStyle/>
          <a:p>
            <a:pPr algn="ctr"/>
            <a:endParaRPr lang="en-GB" sz="2400" b="1" dirty="0" smtClean="0">
              <a:latin typeface="Comic Sans MS" panose="030F0702030302020204" pitchFamily="66" charset="0"/>
            </a:endParaRPr>
          </a:p>
          <a:p>
            <a:pPr algn="ctr"/>
            <a:r>
              <a:rPr lang="fr-FR" sz="2400" b="1" dirty="0">
                <a:latin typeface="Comic Sans MS" panose="030F0702030302020204" pitchFamily="66" charset="0"/>
              </a:rPr>
              <a:t>…  il faut aimer les racines et en prendre soin car elles sont </a:t>
            </a:r>
            <a:r>
              <a:rPr lang="fr-FR" sz="2400" b="1" dirty="0" smtClean="0">
                <a:latin typeface="Comic Sans MS" panose="030F0702030302020204" pitchFamily="66" charset="0"/>
              </a:rPr>
              <a:t>un </a:t>
            </a:r>
            <a:r>
              <a:rPr lang="fr-FR" sz="2400" b="1" dirty="0">
                <a:latin typeface="Comic Sans MS" panose="030F0702030302020204" pitchFamily="66" charset="0"/>
              </a:rPr>
              <a:t>point d’ancrage qui nous permet de nous développer et de répondre à de nouveaux défis. J’invite les jeunes de l’Amazonie, surtout les autochtones, </a:t>
            </a:r>
            <a:r>
              <a:rPr lang="fr-FR" sz="2400" b="1" i="1" u="sng" dirty="0">
                <a:latin typeface="Comic Sans MS" panose="030F0702030302020204" pitchFamily="66" charset="0"/>
              </a:rPr>
              <a:t>à prendre en charge les </a:t>
            </a:r>
            <a:r>
              <a:rPr lang="fr-FR" sz="2400" b="1" i="1" u="sng" dirty="0" smtClean="0">
                <a:latin typeface="Comic Sans MS" panose="030F0702030302020204" pitchFamily="66" charset="0"/>
              </a:rPr>
              <a:t>racines, parce </a:t>
            </a:r>
            <a:r>
              <a:rPr lang="fr-FR" sz="2400" b="1" i="1" u="sng" dirty="0">
                <a:latin typeface="Comic Sans MS" panose="030F0702030302020204" pitchFamily="66" charset="0"/>
              </a:rPr>
              <a:t>que des racines provient la force </a:t>
            </a:r>
            <a:endParaRPr lang="fr-FR" sz="2400" b="1" i="1" u="sng" dirty="0" smtClean="0">
              <a:latin typeface="Comic Sans MS" panose="030F0702030302020204" pitchFamily="66" charset="0"/>
            </a:endParaRPr>
          </a:p>
          <a:p>
            <a:pPr algn="ctr"/>
            <a:r>
              <a:rPr lang="fr-FR" sz="2400" b="1" i="1" u="sng" dirty="0" smtClean="0">
                <a:latin typeface="Comic Sans MS" panose="030F0702030302020204" pitchFamily="66" charset="0"/>
              </a:rPr>
              <a:t>qui </a:t>
            </a:r>
            <a:r>
              <a:rPr lang="fr-FR" sz="2400" b="1" i="1" u="sng" dirty="0">
                <a:latin typeface="Comic Sans MS" panose="030F0702030302020204" pitchFamily="66" charset="0"/>
              </a:rPr>
              <a:t>les fait croître, fleurir, fructifier</a:t>
            </a:r>
            <a:r>
              <a:rPr lang="fr-FR" sz="2400" b="1" dirty="0">
                <a:latin typeface="Comic Sans MS" panose="030F0702030302020204" pitchFamily="66" charset="0"/>
              </a:rPr>
              <a:t>. </a:t>
            </a:r>
            <a:endParaRPr lang="fr-FR" sz="2400" b="1" dirty="0" smtClean="0">
              <a:latin typeface="Comic Sans MS" panose="030F0702030302020204" pitchFamily="66" charset="0"/>
            </a:endParaRPr>
          </a:p>
          <a:p>
            <a:pPr algn="ctr"/>
            <a:r>
              <a:rPr lang="fr-FR" sz="2400" b="1" dirty="0" smtClean="0">
                <a:latin typeface="Comic Sans MS" panose="030F0702030302020204" pitchFamily="66" charset="0"/>
              </a:rPr>
              <a:t>Pour </a:t>
            </a:r>
            <a:r>
              <a:rPr lang="fr-FR" sz="2400" b="1" dirty="0">
                <a:latin typeface="Comic Sans MS" panose="030F0702030302020204" pitchFamily="66" charset="0"/>
              </a:rPr>
              <a:t>les baptisés, l’histoire du peuple d’Israël et de l’Église jusqu’à aujourd’hui font partie de ces racines. Les connaître est une source de joie et surtout d’espérance qui inspire des actions braves et courageuses. </a:t>
            </a:r>
            <a:r>
              <a:rPr lang="en-GB" sz="2400" b="1" dirty="0" smtClean="0">
                <a:latin typeface="Comic Sans MS" panose="030F0702030302020204" pitchFamily="66" charset="0"/>
              </a:rPr>
              <a:t>  </a:t>
            </a:r>
            <a:r>
              <a:rPr lang="en-GB" sz="1200" b="1" dirty="0" smtClean="0">
                <a:latin typeface="Comic Sans MS" panose="030F0702030302020204" pitchFamily="66" charset="0"/>
              </a:rPr>
              <a:t>QA 33</a:t>
            </a:r>
            <a:endParaRPr lang="en-GB" sz="2400" b="1" dirty="0">
              <a:latin typeface="Comic Sans MS" panose="030F0702030302020204" pitchFamily="66" charset="0"/>
            </a:endParaRPr>
          </a:p>
        </p:txBody>
      </p:sp>
      <p:sp>
        <p:nvSpPr>
          <p:cNvPr id="3" name="TextBox 2"/>
          <p:cNvSpPr txBox="1"/>
          <p:nvPr/>
        </p:nvSpPr>
        <p:spPr>
          <a:xfrm>
            <a:off x="80790" y="188640"/>
            <a:ext cx="8955705" cy="1569660"/>
          </a:xfrm>
          <a:prstGeom prst="rect">
            <a:avLst/>
          </a:prstGeom>
          <a:noFill/>
        </p:spPr>
        <p:txBody>
          <a:bodyPr wrap="square" rtlCol="0">
            <a:spAutoFit/>
          </a:bodyPr>
          <a:lstStyle/>
          <a:p>
            <a:pPr algn="ctr"/>
            <a:r>
              <a:rPr lang="fr-FR" sz="2400" b="1" dirty="0" smtClean="0"/>
              <a:t>Le </a:t>
            </a:r>
            <a:r>
              <a:rPr lang="fr-FR" sz="2400" b="1" dirty="0"/>
              <a:t>pape François met en garde contre ‘la vision </a:t>
            </a:r>
            <a:r>
              <a:rPr lang="fr-FR" sz="2400" b="1" dirty="0" smtClean="0"/>
              <a:t>consumériste</a:t>
            </a:r>
          </a:p>
          <a:p>
            <a:pPr algn="ctr"/>
            <a:r>
              <a:rPr lang="fr-FR" sz="2400" b="1" dirty="0" smtClean="0"/>
              <a:t> </a:t>
            </a:r>
            <a:r>
              <a:rPr lang="fr-FR" sz="2400" b="1" dirty="0"/>
              <a:t>de l'être humain, encouragée par les rouages de l'économie mondialisée actuelle’ qui ‘tend à homogénéiser les cultures et à affaiblir l'immense variété culturelle, qui est un trésor de l'humanité’</a:t>
            </a:r>
            <a:endParaRPr lang="en-GB" sz="2400" b="1" dirty="0"/>
          </a:p>
        </p:txBody>
      </p:sp>
    </p:spTree>
    <p:extLst>
      <p:ext uri="{BB962C8B-B14F-4D97-AF65-F5344CB8AC3E}">
        <p14:creationId xmlns:p14="http://schemas.microsoft.com/office/powerpoint/2010/main" val="142016713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0027" y="764704"/>
            <a:ext cx="4961644" cy="2677656"/>
          </a:xfrm>
          <a:prstGeom prst="rect">
            <a:avLst/>
          </a:prstGeom>
          <a:noFill/>
        </p:spPr>
        <p:txBody>
          <a:bodyPr wrap="square" rtlCol="0">
            <a:spAutoFit/>
          </a:bodyPr>
          <a:lstStyle/>
          <a:p>
            <a:pPr algn="ctr"/>
            <a:r>
              <a:rPr lang="fr-FR" sz="2400" b="1" dirty="0" smtClean="0">
                <a:solidFill>
                  <a:srgbClr val="FFFF00"/>
                </a:solidFill>
                <a:latin typeface="Comic Sans MS" panose="030F0702030302020204" pitchFamily="66" charset="0"/>
              </a:rPr>
              <a:t>Je </a:t>
            </a:r>
            <a:r>
              <a:rPr lang="fr-FR" sz="2400" b="1" dirty="0">
                <a:solidFill>
                  <a:srgbClr val="FFFF00"/>
                </a:solidFill>
                <a:latin typeface="Comic Sans MS" panose="030F0702030302020204" pitchFamily="66" charset="0"/>
              </a:rPr>
              <a:t>rêve d’une Amazonie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qui </a:t>
            </a:r>
            <a:r>
              <a:rPr lang="fr-FR" sz="2400" b="1" dirty="0">
                <a:solidFill>
                  <a:srgbClr val="FFFF00"/>
                </a:solidFill>
                <a:latin typeface="Comic Sans MS" panose="030F0702030302020204" pitchFamily="66" charset="0"/>
              </a:rPr>
              <a:t>préserve jalousement l’irrésistible beauté naturelle qui la décore, la vie débordante qui remplit ses fleuves </a:t>
            </a:r>
            <a:endParaRPr lang="fr-FR" sz="2400" b="1" dirty="0" smtClean="0">
              <a:solidFill>
                <a:srgbClr val="FFFF00"/>
              </a:solidFill>
              <a:latin typeface="Comic Sans MS" panose="030F0702030302020204" pitchFamily="66" charset="0"/>
            </a:endParaRPr>
          </a:p>
          <a:p>
            <a:pPr algn="ctr"/>
            <a:r>
              <a:rPr lang="fr-FR" sz="2400" b="1" dirty="0" smtClean="0">
                <a:solidFill>
                  <a:srgbClr val="FFFF00"/>
                </a:solidFill>
                <a:latin typeface="Comic Sans MS" panose="030F0702030302020204" pitchFamily="66" charset="0"/>
              </a:rPr>
              <a:t>et </a:t>
            </a:r>
            <a:r>
              <a:rPr lang="fr-FR" sz="2400" b="1" dirty="0">
                <a:solidFill>
                  <a:srgbClr val="FFFF00"/>
                </a:solidFill>
                <a:latin typeface="Comic Sans MS" panose="030F0702030302020204" pitchFamily="66" charset="0"/>
              </a:rPr>
              <a:t>ses </a:t>
            </a:r>
            <a:r>
              <a:rPr lang="fr-FR" sz="2400" b="1" dirty="0" smtClean="0">
                <a:solidFill>
                  <a:srgbClr val="FFFF00"/>
                </a:solidFill>
                <a:latin typeface="Comic Sans MS" panose="030F0702030302020204" pitchFamily="66" charset="0"/>
              </a:rPr>
              <a:t>forêts …</a:t>
            </a:r>
          </a:p>
          <a:p>
            <a:pPr algn="ctr">
              <a:lnSpc>
                <a:spcPct val="200000"/>
              </a:lnSpc>
            </a:pP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73" y="260648"/>
            <a:ext cx="3858828" cy="627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82"/>
          <a:stretch/>
        </p:blipFill>
        <p:spPr bwMode="auto">
          <a:xfrm>
            <a:off x="4525325" y="3399546"/>
            <a:ext cx="4268764" cy="27657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97859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6000"/>
                                        <p:tgtEl>
                                          <p:spTgt spid="5122"/>
                                        </p:tgtEl>
                                      </p:cBhvr>
                                    </p:animEffect>
                                  </p:childTnLst>
                                </p:cTn>
                              </p:par>
                            </p:childTnLst>
                          </p:cTn>
                        </p:par>
                        <p:par>
                          <p:cTn id="8" fill="hold">
                            <p:stCondLst>
                              <p:cond delay="6000"/>
                            </p:stCondLst>
                            <p:childTnLst>
                              <p:par>
                                <p:cTn id="9" presetID="6" presetClass="entr" presetSubtype="16"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circle(in)">
                                      <p:cBhvr>
                                        <p:cTn id="11" dur="5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1827</Words>
  <Application>Microsoft Office PowerPoint</Application>
  <PresentationFormat>On-screen Show (4:3)</PresentationFormat>
  <Paragraphs>195</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McCabe</dc:creator>
  <cp:lastModifiedBy>Anne McCabe</cp:lastModifiedBy>
  <cp:revision>47</cp:revision>
  <dcterms:created xsi:type="dcterms:W3CDTF">2020-05-11T14:02:14Z</dcterms:created>
  <dcterms:modified xsi:type="dcterms:W3CDTF">2020-05-15T09:50:17Z</dcterms:modified>
</cp:coreProperties>
</file>