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56" r:id="rId3"/>
    <p:sldId id="257" r:id="rId4"/>
    <p:sldId id="258" r:id="rId5"/>
    <p:sldId id="262" r:id="rId6"/>
    <p:sldId id="259" r:id="rId7"/>
    <p:sldId id="263" r:id="rId8"/>
    <p:sldId id="265" r:id="rId9"/>
    <p:sldId id="260" r:id="rId10"/>
    <p:sldId id="264" r:id="rId11"/>
    <p:sldId id="266" r:id="rId12"/>
    <p:sldId id="268" r:id="rId13"/>
    <p:sldId id="269" r:id="rId14"/>
    <p:sldId id="261" r:id="rId15"/>
    <p:sldId id="267" r:id="rId16"/>
    <p:sldId id="270" r:id="rId17"/>
    <p:sldId id="271" r:id="rId18"/>
    <p:sldId id="280" r:id="rId19"/>
    <p:sldId id="278" r:id="rId20"/>
    <p:sldId id="279" r:id="rId21"/>
    <p:sldId id="272" r:id="rId22"/>
    <p:sldId id="273" r:id="rId23"/>
    <p:sldId id="274" r:id="rId24"/>
    <p:sldId id="275" r:id="rId25"/>
    <p:sldId id="276"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A393F38-9318-4B21-A675-F0DFCAD040B8}" type="datetimeFigureOut">
              <a:rPr lang="en-GB" smtClean="0"/>
              <a:t>15/05/2020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84874D-466E-4BCE-81B5-C843E2FF3597}" type="slidenum">
              <a:rPr lang="en-GB" smtClean="0"/>
              <a:t>‹#›</a:t>
            </a:fld>
            <a:endParaRPr lang="en-GB"/>
          </a:p>
        </p:txBody>
      </p:sp>
    </p:spTree>
    <p:extLst>
      <p:ext uri="{BB962C8B-B14F-4D97-AF65-F5344CB8AC3E}">
        <p14:creationId xmlns:p14="http://schemas.microsoft.com/office/powerpoint/2010/main" val="896161459"/>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393F38-9318-4B21-A675-F0DFCAD040B8}" type="datetimeFigureOut">
              <a:rPr lang="en-GB" smtClean="0"/>
              <a:t>15/05/2020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84874D-466E-4BCE-81B5-C843E2FF3597}" type="slidenum">
              <a:rPr lang="en-GB" smtClean="0"/>
              <a:t>‹#›</a:t>
            </a:fld>
            <a:endParaRPr lang="en-GB"/>
          </a:p>
        </p:txBody>
      </p:sp>
    </p:spTree>
    <p:extLst>
      <p:ext uri="{BB962C8B-B14F-4D97-AF65-F5344CB8AC3E}">
        <p14:creationId xmlns:p14="http://schemas.microsoft.com/office/powerpoint/2010/main" val="1322986682"/>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393F38-9318-4B21-A675-F0DFCAD040B8}" type="datetimeFigureOut">
              <a:rPr lang="en-GB" smtClean="0"/>
              <a:t>15/05/2020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84874D-466E-4BCE-81B5-C843E2FF3597}" type="slidenum">
              <a:rPr lang="en-GB" smtClean="0"/>
              <a:t>‹#›</a:t>
            </a:fld>
            <a:endParaRPr lang="en-GB"/>
          </a:p>
        </p:txBody>
      </p:sp>
    </p:spTree>
    <p:extLst>
      <p:ext uri="{BB962C8B-B14F-4D97-AF65-F5344CB8AC3E}">
        <p14:creationId xmlns:p14="http://schemas.microsoft.com/office/powerpoint/2010/main" val="3206994963"/>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393F38-9318-4B21-A675-F0DFCAD040B8}" type="datetimeFigureOut">
              <a:rPr lang="en-GB" smtClean="0"/>
              <a:t>15/05/2020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84874D-466E-4BCE-81B5-C843E2FF3597}" type="slidenum">
              <a:rPr lang="en-GB" smtClean="0"/>
              <a:t>‹#›</a:t>
            </a:fld>
            <a:endParaRPr lang="en-GB"/>
          </a:p>
        </p:txBody>
      </p:sp>
    </p:spTree>
    <p:extLst>
      <p:ext uri="{BB962C8B-B14F-4D97-AF65-F5344CB8AC3E}">
        <p14:creationId xmlns:p14="http://schemas.microsoft.com/office/powerpoint/2010/main" val="508456512"/>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393F38-9318-4B21-A675-F0DFCAD040B8}" type="datetimeFigureOut">
              <a:rPr lang="en-GB" smtClean="0"/>
              <a:t>15/05/2020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84874D-466E-4BCE-81B5-C843E2FF3597}" type="slidenum">
              <a:rPr lang="en-GB" smtClean="0"/>
              <a:t>‹#›</a:t>
            </a:fld>
            <a:endParaRPr lang="en-GB"/>
          </a:p>
        </p:txBody>
      </p:sp>
    </p:spTree>
    <p:extLst>
      <p:ext uri="{BB962C8B-B14F-4D97-AF65-F5344CB8AC3E}">
        <p14:creationId xmlns:p14="http://schemas.microsoft.com/office/powerpoint/2010/main" val="2406267505"/>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A393F38-9318-4B21-A675-F0DFCAD040B8}" type="datetimeFigureOut">
              <a:rPr lang="en-GB" smtClean="0"/>
              <a:t>15/05/2020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84874D-466E-4BCE-81B5-C843E2FF3597}" type="slidenum">
              <a:rPr lang="en-GB" smtClean="0"/>
              <a:t>‹#›</a:t>
            </a:fld>
            <a:endParaRPr lang="en-GB"/>
          </a:p>
        </p:txBody>
      </p:sp>
    </p:spTree>
    <p:extLst>
      <p:ext uri="{BB962C8B-B14F-4D97-AF65-F5344CB8AC3E}">
        <p14:creationId xmlns:p14="http://schemas.microsoft.com/office/powerpoint/2010/main" val="1220085365"/>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A393F38-9318-4B21-A675-F0DFCAD040B8}" type="datetimeFigureOut">
              <a:rPr lang="en-GB" smtClean="0"/>
              <a:t>15/05/2020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084874D-466E-4BCE-81B5-C843E2FF3597}" type="slidenum">
              <a:rPr lang="en-GB" smtClean="0"/>
              <a:t>‹#›</a:t>
            </a:fld>
            <a:endParaRPr lang="en-GB"/>
          </a:p>
        </p:txBody>
      </p:sp>
    </p:spTree>
    <p:extLst>
      <p:ext uri="{BB962C8B-B14F-4D97-AF65-F5344CB8AC3E}">
        <p14:creationId xmlns:p14="http://schemas.microsoft.com/office/powerpoint/2010/main" val="2688762413"/>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A393F38-9318-4B21-A675-F0DFCAD040B8}" type="datetimeFigureOut">
              <a:rPr lang="en-GB" smtClean="0"/>
              <a:t>15/05/2020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084874D-466E-4BCE-81B5-C843E2FF3597}" type="slidenum">
              <a:rPr lang="en-GB" smtClean="0"/>
              <a:t>‹#›</a:t>
            </a:fld>
            <a:endParaRPr lang="en-GB"/>
          </a:p>
        </p:txBody>
      </p:sp>
    </p:spTree>
    <p:extLst>
      <p:ext uri="{BB962C8B-B14F-4D97-AF65-F5344CB8AC3E}">
        <p14:creationId xmlns:p14="http://schemas.microsoft.com/office/powerpoint/2010/main" val="2772094650"/>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393F38-9318-4B21-A675-F0DFCAD040B8}" type="datetimeFigureOut">
              <a:rPr lang="en-GB" smtClean="0"/>
              <a:t>15/05/2020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084874D-466E-4BCE-81B5-C843E2FF3597}" type="slidenum">
              <a:rPr lang="en-GB" smtClean="0"/>
              <a:t>‹#›</a:t>
            </a:fld>
            <a:endParaRPr lang="en-GB"/>
          </a:p>
        </p:txBody>
      </p:sp>
    </p:spTree>
    <p:extLst>
      <p:ext uri="{BB962C8B-B14F-4D97-AF65-F5344CB8AC3E}">
        <p14:creationId xmlns:p14="http://schemas.microsoft.com/office/powerpoint/2010/main" val="1817400605"/>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393F38-9318-4B21-A675-F0DFCAD040B8}" type="datetimeFigureOut">
              <a:rPr lang="en-GB" smtClean="0"/>
              <a:t>15/05/2020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84874D-466E-4BCE-81B5-C843E2FF3597}" type="slidenum">
              <a:rPr lang="en-GB" smtClean="0"/>
              <a:t>‹#›</a:t>
            </a:fld>
            <a:endParaRPr lang="en-GB"/>
          </a:p>
        </p:txBody>
      </p:sp>
    </p:spTree>
    <p:extLst>
      <p:ext uri="{BB962C8B-B14F-4D97-AF65-F5344CB8AC3E}">
        <p14:creationId xmlns:p14="http://schemas.microsoft.com/office/powerpoint/2010/main" val="3173119672"/>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393F38-9318-4B21-A675-F0DFCAD040B8}" type="datetimeFigureOut">
              <a:rPr lang="en-GB" smtClean="0"/>
              <a:t>15/05/2020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84874D-466E-4BCE-81B5-C843E2FF3597}" type="slidenum">
              <a:rPr lang="en-GB" smtClean="0"/>
              <a:t>‹#›</a:t>
            </a:fld>
            <a:endParaRPr lang="en-GB"/>
          </a:p>
        </p:txBody>
      </p:sp>
    </p:spTree>
    <p:extLst>
      <p:ext uri="{BB962C8B-B14F-4D97-AF65-F5344CB8AC3E}">
        <p14:creationId xmlns:p14="http://schemas.microsoft.com/office/powerpoint/2010/main" val="8553784"/>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393F38-9318-4B21-A675-F0DFCAD040B8}" type="datetimeFigureOut">
              <a:rPr lang="en-GB" smtClean="0"/>
              <a:t>15/05/2020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84874D-466E-4BCE-81B5-C843E2FF3597}" type="slidenum">
              <a:rPr lang="en-GB" smtClean="0"/>
              <a:t>‹#›</a:t>
            </a:fld>
            <a:endParaRPr lang="en-GB"/>
          </a:p>
        </p:txBody>
      </p:sp>
    </p:spTree>
    <p:extLst>
      <p:ext uri="{BB962C8B-B14F-4D97-AF65-F5344CB8AC3E}">
        <p14:creationId xmlns:p14="http://schemas.microsoft.com/office/powerpoint/2010/main" val="283911499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62757" y="159673"/>
            <a:ext cx="8390706" cy="6401359"/>
            <a:chOff x="462757" y="159673"/>
            <a:chExt cx="8390706" cy="6401359"/>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757" y="159673"/>
              <a:ext cx="6530915" cy="39159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3077" y="3450725"/>
              <a:ext cx="5510386" cy="3110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TextBox 4"/>
          <p:cNvSpPr txBox="1"/>
          <p:nvPr/>
        </p:nvSpPr>
        <p:spPr>
          <a:xfrm rot="20553904">
            <a:off x="744104" y="3976414"/>
            <a:ext cx="5488599" cy="646331"/>
          </a:xfrm>
          <a:prstGeom prst="rect">
            <a:avLst/>
          </a:prstGeom>
          <a:noFill/>
        </p:spPr>
        <p:txBody>
          <a:bodyPr wrap="square" rtlCol="0">
            <a:spAutoFit/>
          </a:bodyPr>
          <a:lstStyle/>
          <a:p>
            <a:pPr algn="ctr"/>
            <a:r>
              <a:rPr lang="en-GB" sz="3600" b="1" dirty="0" smtClean="0">
                <a:latin typeface="Comic Sans MS" panose="030F0702030302020204" pitchFamily="66" charset="0"/>
              </a:rPr>
              <a:t>BELOVED AMAZON</a:t>
            </a:r>
            <a:endParaRPr lang="en-GB" sz="3600" b="1" dirty="0">
              <a:latin typeface="Comic Sans MS" panose="030F0702030302020204" pitchFamily="66" charset="0"/>
            </a:endParaRPr>
          </a:p>
        </p:txBody>
      </p:sp>
      <p:pic>
        <p:nvPicPr>
          <p:cNvPr id="2" name="10 Beautiful Dream.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6920" y="2924944"/>
            <a:ext cx="199256" cy="199256"/>
          </a:xfrm>
          <a:prstGeom prst="rect">
            <a:avLst/>
          </a:prstGeom>
        </p:spPr>
      </p:pic>
    </p:spTree>
    <p:extLst>
      <p:ext uri="{BB962C8B-B14F-4D97-AF65-F5344CB8AC3E}">
        <p14:creationId xmlns:p14="http://schemas.microsoft.com/office/powerpoint/2010/main" val="2846905598"/>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2" presetClass="entr" presetSubtype="8" fill="hold" grpId="0" nodeType="withEffect">
                                  <p:stCondLst>
                                    <p:cond delay="30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10" repeatCount="indefinite" fill="remove"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08720"/>
            <a:ext cx="9036496" cy="5632311"/>
          </a:xfrm>
          <a:prstGeom prst="rect">
            <a:avLst/>
          </a:prstGeom>
          <a:noFill/>
        </p:spPr>
        <p:txBody>
          <a:bodyPr wrap="square" rtlCol="0">
            <a:spAutoFit/>
          </a:bodyPr>
          <a:lstStyle/>
          <a:p>
            <a:pPr algn="ctr"/>
            <a:r>
              <a:rPr lang="en-GB" sz="2400" b="1" dirty="0" smtClean="0">
                <a:latin typeface="Comic Sans MS" panose="030F0702030302020204" pitchFamily="66" charset="0"/>
              </a:rPr>
              <a:t>… in an ecosystem like that of the Amazon region, each part is essential for the preservation of the whole. </a:t>
            </a:r>
          </a:p>
          <a:p>
            <a:pPr algn="ctr"/>
            <a:r>
              <a:rPr lang="en-GB" sz="2400" b="1" dirty="0" smtClean="0">
                <a:latin typeface="Comic Sans MS" panose="030F0702030302020204" pitchFamily="66" charset="0"/>
              </a:rPr>
              <a:t>The lowlands and marine vegetation </a:t>
            </a:r>
          </a:p>
          <a:p>
            <a:pPr algn="ctr"/>
            <a:r>
              <a:rPr lang="en-GB" sz="2400" b="1" dirty="0" smtClean="0">
                <a:latin typeface="Comic Sans MS" panose="030F0702030302020204" pitchFamily="66" charset="0"/>
              </a:rPr>
              <a:t>also need to be fertilized by the alluvium of the Amazon. The cry of the Amazon region reaches everyone </a:t>
            </a:r>
          </a:p>
          <a:p>
            <a:pPr algn="ctr"/>
            <a:r>
              <a:rPr lang="en-GB" sz="2400" b="1" dirty="0" smtClean="0">
                <a:latin typeface="Comic Sans MS" panose="030F0702030302020204" pitchFamily="66" charset="0"/>
              </a:rPr>
              <a:t>because “the conquest and exploitation of resources… </a:t>
            </a:r>
          </a:p>
          <a:p>
            <a:pPr algn="ctr"/>
            <a:r>
              <a:rPr lang="en-GB" sz="2400" b="1" dirty="0" smtClean="0">
                <a:latin typeface="Comic Sans MS" panose="030F0702030302020204" pitchFamily="66" charset="0"/>
              </a:rPr>
              <a:t>has today reached the point of threatening the environment’s hospitable aspect: </a:t>
            </a:r>
          </a:p>
          <a:p>
            <a:pPr algn="ctr"/>
            <a:r>
              <a:rPr lang="en-GB" sz="2400" b="1" i="1" u="sng" dirty="0" smtClean="0">
                <a:latin typeface="Comic Sans MS" panose="030F0702030302020204" pitchFamily="66" charset="0"/>
              </a:rPr>
              <a:t>the environment as ‘resource’ </a:t>
            </a:r>
          </a:p>
          <a:p>
            <a:pPr algn="ctr"/>
            <a:r>
              <a:rPr lang="en-GB" sz="2400" b="1" i="1" u="sng" dirty="0" smtClean="0">
                <a:latin typeface="Comic Sans MS" panose="030F0702030302020204" pitchFamily="66" charset="0"/>
              </a:rPr>
              <a:t>risks threatening the environment as ‘home’.</a:t>
            </a:r>
            <a:r>
              <a:rPr lang="en-GB" sz="2400" b="1" dirty="0" smtClean="0">
                <a:latin typeface="Comic Sans MS" panose="030F0702030302020204" pitchFamily="66" charset="0"/>
              </a:rPr>
              <a:t> </a:t>
            </a:r>
          </a:p>
          <a:p>
            <a:pPr algn="ctr"/>
            <a:r>
              <a:rPr lang="en-GB" sz="2400" b="1" dirty="0" smtClean="0">
                <a:latin typeface="Comic Sans MS" panose="030F0702030302020204" pitchFamily="66" charset="0"/>
              </a:rPr>
              <a:t>The interest of a few powerful industries</a:t>
            </a:r>
          </a:p>
          <a:p>
            <a:pPr algn="ctr"/>
            <a:r>
              <a:rPr lang="en-GB" sz="2400" b="1" dirty="0" smtClean="0">
                <a:latin typeface="Comic Sans MS" panose="030F0702030302020204" pitchFamily="66" charset="0"/>
              </a:rPr>
              <a:t> should not be considered more important</a:t>
            </a:r>
          </a:p>
          <a:p>
            <a:pPr algn="ctr"/>
            <a:r>
              <a:rPr lang="en-GB" sz="2400" b="1" dirty="0" smtClean="0">
                <a:latin typeface="Comic Sans MS" panose="030F0702030302020204" pitchFamily="66" charset="0"/>
              </a:rPr>
              <a:t> than the good of the Amazon region </a:t>
            </a:r>
          </a:p>
          <a:p>
            <a:pPr algn="ctr"/>
            <a:r>
              <a:rPr lang="en-GB" sz="2400" b="1" dirty="0" smtClean="0">
                <a:latin typeface="Comic Sans MS" panose="030F0702030302020204" pitchFamily="66" charset="0"/>
              </a:rPr>
              <a:t>and of humanity as a whole.</a:t>
            </a:r>
          </a:p>
          <a:p>
            <a:pPr algn="ctr">
              <a:lnSpc>
                <a:spcPct val="200000"/>
              </a:lnSpc>
            </a:pPr>
            <a:r>
              <a:rPr lang="en-GB" sz="1200" b="1" dirty="0" smtClean="0">
                <a:latin typeface="Comic Sans MS" panose="030F0702030302020204" pitchFamily="66" charset="0"/>
              </a:rPr>
              <a:t>QA 48</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1133753937"/>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88640"/>
            <a:ext cx="8928992" cy="4154984"/>
          </a:xfrm>
          <a:prstGeom prst="rect">
            <a:avLst/>
          </a:prstGeom>
          <a:noFill/>
        </p:spPr>
        <p:txBody>
          <a:bodyPr wrap="square" rtlCol="0">
            <a:spAutoFit/>
          </a:bodyPr>
          <a:lstStyle/>
          <a:p>
            <a:pPr algn="ctr"/>
            <a:endParaRPr lang="en-GB" sz="2400" b="1" dirty="0" smtClean="0">
              <a:latin typeface="Comic Sans MS" panose="030F0702030302020204" pitchFamily="66" charset="0"/>
            </a:endParaRPr>
          </a:p>
          <a:p>
            <a:pPr algn="ctr"/>
            <a:r>
              <a:rPr lang="en-GB" sz="2400" b="1" dirty="0" smtClean="0">
                <a:latin typeface="+mj-lt"/>
              </a:rPr>
              <a:t>A lesson each country needs to learn …</a:t>
            </a:r>
          </a:p>
          <a:p>
            <a:pPr algn="ctr"/>
            <a:endParaRPr lang="en-GB" sz="2400" b="1" dirty="0">
              <a:latin typeface="+mj-lt"/>
            </a:endParaRPr>
          </a:p>
          <a:p>
            <a:pPr algn="ctr"/>
            <a:endParaRPr lang="en-GB" sz="2400" b="1" dirty="0">
              <a:latin typeface="+mj-lt"/>
            </a:endParaRPr>
          </a:p>
          <a:p>
            <a:pPr algn="ctr"/>
            <a:r>
              <a:rPr lang="en-GB" sz="2400" b="1" dirty="0" smtClean="0">
                <a:latin typeface="Comic Sans MS" panose="030F0702030302020204" pitchFamily="66" charset="0"/>
              </a:rPr>
              <a:t>It is important that:</a:t>
            </a:r>
          </a:p>
          <a:p>
            <a:pPr algn="ctr"/>
            <a:r>
              <a:rPr lang="en-GB" sz="2400" b="1" dirty="0" smtClean="0">
                <a:latin typeface="Comic Sans MS" panose="030F0702030302020204" pitchFamily="66" charset="0"/>
              </a:rPr>
              <a:t>‘each government</a:t>
            </a:r>
          </a:p>
          <a:p>
            <a:pPr algn="ctr"/>
            <a:r>
              <a:rPr lang="en-GB" sz="2400" b="1" dirty="0" smtClean="0">
                <a:latin typeface="Comic Sans MS" panose="030F0702030302020204" pitchFamily="66" charset="0"/>
              </a:rPr>
              <a:t> carries out its proper and inalienable responsibility </a:t>
            </a:r>
          </a:p>
          <a:p>
            <a:pPr algn="ctr"/>
            <a:r>
              <a:rPr lang="en-GB" sz="2400" b="1" dirty="0" smtClean="0">
                <a:latin typeface="Comic Sans MS" panose="030F0702030302020204" pitchFamily="66" charset="0"/>
              </a:rPr>
              <a:t>to preserve its country’s environment </a:t>
            </a:r>
          </a:p>
          <a:p>
            <a:pPr algn="ctr"/>
            <a:r>
              <a:rPr lang="en-GB" sz="2400" b="1" dirty="0" smtClean="0">
                <a:latin typeface="Comic Sans MS" panose="030F0702030302020204" pitchFamily="66" charset="0"/>
              </a:rPr>
              <a:t>and natural resources, </a:t>
            </a:r>
          </a:p>
          <a:p>
            <a:pPr algn="ctr"/>
            <a:r>
              <a:rPr lang="en-GB" sz="2400" b="1" dirty="0" smtClean="0">
                <a:latin typeface="Comic Sans MS" panose="030F0702030302020204" pitchFamily="66" charset="0"/>
              </a:rPr>
              <a:t>without capitulating to spurious</a:t>
            </a:r>
          </a:p>
          <a:p>
            <a:pPr algn="ctr"/>
            <a:r>
              <a:rPr lang="en-GB" sz="2400" b="1" dirty="0" smtClean="0">
                <a:latin typeface="Comic Sans MS" panose="030F0702030302020204" pitchFamily="66" charset="0"/>
              </a:rPr>
              <a:t> local or international interests”  </a:t>
            </a:r>
            <a:r>
              <a:rPr lang="en-GB" sz="1200" b="1" dirty="0" smtClean="0">
                <a:latin typeface="Comic Sans MS" panose="030F0702030302020204" pitchFamily="66" charset="0"/>
              </a:rPr>
              <a:t>QA 50</a:t>
            </a:r>
            <a:endParaRPr lang="en-GB" sz="2400" b="1" dirty="0">
              <a:latin typeface="Comic Sans MS" panose="030F0702030302020204" pitchFamily="66" charset="0"/>
            </a:endParaRPr>
          </a:p>
        </p:txBody>
      </p:sp>
      <p:sp>
        <p:nvSpPr>
          <p:cNvPr id="3" name="TextBox 2"/>
          <p:cNvSpPr txBox="1"/>
          <p:nvPr/>
        </p:nvSpPr>
        <p:spPr>
          <a:xfrm>
            <a:off x="179512" y="4797152"/>
            <a:ext cx="8856984" cy="1569660"/>
          </a:xfrm>
          <a:prstGeom prst="rect">
            <a:avLst/>
          </a:prstGeom>
          <a:noFill/>
        </p:spPr>
        <p:txBody>
          <a:bodyPr wrap="square" rtlCol="0">
            <a:spAutoFit/>
          </a:bodyPr>
          <a:lstStyle/>
          <a:p>
            <a:pPr algn="ctr"/>
            <a:r>
              <a:rPr lang="en-GB" sz="2400" b="1" dirty="0" smtClean="0">
                <a:latin typeface="Comic Sans MS" panose="030F0702030302020204" pitchFamily="66" charset="0"/>
              </a:rPr>
              <a:t>Because of us, thousands of species will no longer give glory to God by their very existence, </a:t>
            </a:r>
          </a:p>
          <a:p>
            <a:pPr algn="ctr"/>
            <a:r>
              <a:rPr lang="en-GB" sz="2400" b="1" dirty="0" smtClean="0">
                <a:latin typeface="Comic Sans MS" panose="030F0702030302020204" pitchFamily="66" charset="0"/>
              </a:rPr>
              <a:t>nor convey their message to us. </a:t>
            </a:r>
          </a:p>
          <a:p>
            <a:pPr algn="ctr"/>
            <a:r>
              <a:rPr lang="en-GB" sz="2400" b="1" dirty="0" smtClean="0">
                <a:latin typeface="Comic Sans MS" panose="030F0702030302020204" pitchFamily="66" charset="0"/>
              </a:rPr>
              <a:t>We have no such right.  </a:t>
            </a:r>
            <a:r>
              <a:rPr lang="en-GB" sz="1200" b="1" dirty="0" smtClean="0">
                <a:latin typeface="Comic Sans MS" panose="030F0702030302020204" pitchFamily="66" charset="0"/>
              </a:rPr>
              <a:t>QA 54</a:t>
            </a:r>
            <a:endParaRPr lang="en-GB" sz="2400" b="1" dirty="0">
              <a:latin typeface="Comic Sans MS" panose="030F0702030302020204" pitchFamily="66" charset="0"/>
            </a:endParaRPr>
          </a:p>
        </p:txBody>
      </p:sp>
    </p:spTree>
    <p:extLst>
      <p:ext uri="{BB962C8B-B14F-4D97-AF65-F5344CB8AC3E}">
        <p14:creationId xmlns:p14="http://schemas.microsoft.com/office/powerpoint/2010/main" val="2680443837"/>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8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548680"/>
            <a:ext cx="9036496" cy="5632311"/>
          </a:xfrm>
          <a:prstGeom prst="rect">
            <a:avLst/>
          </a:prstGeom>
          <a:noFill/>
        </p:spPr>
        <p:txBody>
          <a:bodyPr wrap="square" rtlCol="0">
            <a:spAutoFit/>
          </a:bodyPr>
          <a:lstStyle/>
          <a:p>
            <a:pPr algn="ctr"/>
            <a:r>
              <a:rPr lang="en-GB" sz="2400" b="1" dirty="0" smtClean="0">
                <a:latin typeface="Comic Sans MS" panose="030F0702030302020204" pitchFamily="66" charset="0"/>
              </a:rPr>
              <a:t>From the original peoples, we can learn to </a:t>
            </a:r>
          </a:p>
          <a:p>
            <a:pPr algn="ctr"/>
            <a:r>
              <a:rPr lang="en-GB" sz="2400" b="1" dirty="0" smtClean="0">
                <a:latin typeface="Comic Sans MS" panose="030F0702030302020204" pitchFamily="66" charset="0"/>
              </a:rPr>
              <a:t>contemplate the Amazon region and not simply analyse it, </a:t>
            </a:r>
          </a:p>
          <a:p>
            <a:pPr algn="ctr"/>
            <a:r>
              <a:rPr lang="en-GB" sz="2400" b="1" dirty="0" smtClean="0">
                <a:latin typeface="Comic Sans MS" panose="030F0702030302020204" pitchFamily="66" charset="0"/>
              </a:rPr>
              <a:t>and thus </a:t>
            </a:r>
            <a:r>
              <a:rPr lang="en-GB" sz="2400" b="1" u="sng" dirty="0" smtClean="0">
                <a:latin typeface="Comic Sans MS" panose="030F0702030302020204" pitchFamily="66" charset="0"/>
              </a:rPr>
              <a:t>appreciate this precious mystery </a:t>
            </a:r>
          </a:p>
          <a:p>
            <a:pPr algn="ctr"/>
            <a:r>
              <a:rPr lang="en-GB" sz="2400" b="1" u="sng" dirty="0" smtClean="0">
                <a:latin typeface="Comic Sans MS" panose="030F0702030302020204" pitchFamily="66" charset="0"/>
              </a:rPr>
              <a:t>that transcends us</a:t>
            </a:r>
            <a:r>
              <a:rPr lang="en-GB" sz="2400" b="1" dirty="0" smtClean="0">
                <a:latin typeface="Comic Sans MS" panose="030F0702030302020204" pitchFamily="66" charset="0"/>
              </a:rPr>
              <a:t>. </a:t>
            </a:r>
          </a:p>
          <a:p>
            <a:pPr algn="ctr"/>
            <a:endParaRPr lang="en-GB" sz="2400" b="1" dirty="0" smtClean="0">
              <a:latin typeface="Comic Sans MS" panose="030F0702030302020204" pitchFamily="66" charset="0"/>
            </a:endParaRPr>
          </a:p>
          <a:p>
            <a:pPr algn="ctr"/>
            <a:r>
              <a:rPr lang="en-GB" sz="2400" b="1" dirty="0" smtClean="0">
                <a:latin typeface="Comic Sans MS" panose="030F0702030302020204" pitchFamily="66" charset="0"/>
              </a:rPr>
              <a:t>We can love it, not simply use it, with the result that love can awaken a deep and sincere interest. </a:t>
            </a:r>
          </a:p>
          <a:p>
            <a:pPr algn="ctr"/>
            <a:r>
              <a:rPr lang="en-GB" sz="2400" b="1" dirty="0" smtClean="0">
                <a:latin typeface="Comic Sans MS" panose="030F0702030302020204" pitchFamily="66" charset="0"/>
              </a:rPr>
              <a:t>Even more, we can feel intimately a part of it </a:t>
            </a:r>
          </a:p>
          <a:p>
            <a:pPr algn="ctr"/>
            <a:r>
              <a:rPr lang="en-GB" sz="2400" b="1" dirty="0" smtClean="0">
                <a:latin typeface="Comic Sans MS" panose="030F0702030302020204" pitchFamily="66" charset="0"/>
              </a:rPr>
              <a:t>and not only defend it; </a:t>
            </a:r>
          </a:p>
          <a:p>
            <a:pPr algn="ctr"/>
            <a:r>
              <a:rPr lang="en-GB" sz="2400" b="1" dirty="0" smtClean="0">
                <a:latin typeface="Comic Sans MS" panose="030F0702030302020204" pitchFamily="66" charset="0"/>
              </a:rPr>
              <a:t>then the Amazon region will once more become </a:t>
            </a:r>
          </a:p>
          <a:p>
            <a:pPr algn="ctr"/>
            <a:r>
              <a:rPr lang="en-GB" sz="2400" b="1" dirty="0" smtClean="0">
                <a:latin typeface="Comic Sans MS" panose="030F0702030302020204" pitchFamily="66" charset="0"/>
              </a:rPr>
              <a:t>like a mother to us. </a:t>
            </a:r>
          </a:p>
          <a:p>
            <a:pPr algn="ctr"/>
            <a:endParaRPr lang="en-GB" sz="2400" b="1" dirty="0" smtClean="0">
              <a:latin typeface="Comic Sans MS" panose="030F0702030302020204" pitchFamily="66" charset="0"/>
            </a:endParaRPr>
          </a:p>
          <a:p>
            <a:pPr algn="ctr"/>
            <a:r>
              <a:rPr lang="en-GB" sz="2400" b="1" dirty="0" smtClean="0">
                <a:latin typeface="Comic Sans MS" panose="030F0702030302020204" pitchFamily="66" charset="0"/>
              </a:rPr>
              <a:t>For </a:t>
            </a:r>
            <a:r>
              <a:rPr lang="en-GB" sz="2400" b="1" i="1" u="sng" dirty="0" smtClean="0">
                <a:latin typeface="Comic Sans MS" panose="030F0702030302020204" pitchFamily="66" charset="0"/>
              </a:rPr>
              <a:t>we do not look at the world from without</a:t>
            </a:r>
          </a:p>
          <a:p>
            <a:pPr algn="ctr"/>
            <a:r>
              <a:rPr lang="en-GB" sz="2400" b="1" i="1" u="sng" dirty="0" smtClean="0">
                <a:latin typeface="Comic Sans MS" panose="030F0702030302020204" pitchFamily="66" charset="0"/>
              </a:rPr>
              <a:t> but from within, conscious of the bonds with which </a:t>
            </a:r>
          </a:p>
          <a:p>
            <a:pPr algn="ctr"/>
            <a:r>
              <a:rPr lang="en-GB" sz="2400" b="1" i="1" u="sng" dirty="0" smtClean="0">
                <a:latin typeface="Comic Sans MS" panose="030F0702030302020204" pitchFamily="66" charset="0"/>
              </a:rPr>
              <a:t>the Father has linked us to all beings</a:t>
            </a:r>
            <a:r>
              <a:rPr lang="en-GB" sz="2400" b="1" dirty="0" smtClean="0">
                <a:latin typeface="Comic Sans MS" panose="030F0702030302020204" pitchFamily="66" charset="0"/>
              </a:rPr>
              <a:t>.  </a:t>
            </a:r>
            <a:r>
              <a:rPr lang="en-GB" sz="1200" b="1" dirty="0" smtClean="0">
                <a:latin typeface="Comic Sans MS" panose="030F0702030302020204" pitchFamily="66" charset="0"/>
              </a:rPr>
              <a:t>QA 55</a:t>
            </a:r>
            <a:endParaRPr lang="en-GB" sz="2400" b="1" dirty="0">
              <a:latin typeface="Comic Sans MS" panose="030F0702030302020204" pitchFamily="66" charset="0"/>
            </a:endParaRPr>
          </a:p>
        </p:txBody>
      </p:sp>
    </p:spTree>
    <p:extLst>
      <p:ext uri="{BB962C8B-B14F-4D97-AF65-F5344CB8AC3E}">
        <p14:creationId xmlns:p14="http://schemas.microsoft.com/office/powerpoint/2010/main" val="3178092256"/>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548680"/>
            <a:ext cx="9036496" cy="5632311"/>
          </a:xfrm>
          <a:prstGeom prst="rect">
            <a:avLst/>
          </a:prstGeom>
          <a:noFill/>
        </p:spPr>
        <p:txBody>
          <a:bodyPr wrap="square" rtlCol="0">
            <a:spAutoFit/>
          </a:bodyPr>
          <a:lstStyle/>
          <a:p>
            <a:pPr algn="ctr"/>
            <a:r>
              <a:rPr lang="en-GB" sz="2400" b="1" dirty="0" smtClean="0"/>
              <a:t>Pope Francis speaks of the need to</a:t>
            </a:r>
          </a:p>
          <a:p>
            <a:pPr algn="ctr"/>
            <a:endParaRPr lang="en-GB" sz="2400" b="1" dirty="0">
              <a:latin typeface="Comic Sans MS" panose="030F0702030302020204" pitchFamily="66" charset="0"/>
            </a:endParaRPr>
          </a:p>
          <a:p>
            <a:pPr algn="ctr"/>
            <a:r>
              <a:rPr lang="en-GB" sz="2400" b="1" dirty="0" smtClean="0">
                <a:latin typeface="Comic Sans MS" panose="030F0702030302020204" pitchFamily="66" charset="0"/>
              </a:rPr>
              <a:t>‘encourage the development of new habits </a:t>
            </a:r>
          </a:p>
          <a:p>
            <a:pPr algn="ctr"/>
            <a:r>
              <a:rPr lang="en-GB" sz="2400" b="1" dirty="0" smtClean="0">
                <a:latin typeface="Comic Sans MS" panose="030F0702030302020204" pitchFamily="66" charset="0"/>
              </a:rPr>
              <a:t>in individuals and groups.</a:t>
            </a:r>
          </a:p>
          <a:p>
            <a:pPr algn="ctr"/>
            <a:r>
              <a:rPr lang="en-GB" sz="2400" b="1" dirty="0" smtClean="0">
                <a:latin typeface="Comic Sans MS" panose="030F0702030302020204" pitchFamily="66" charset="0"/>
              </a:rPr>
              <a:t> Sadly, many of those living in the Amazon region </a:t>
            </a:r>
          </a:p>
          <a:p>
            <a:pPr algn="ctr"/>
            <a:r>
              <a:rPr lang="en-GB" sz="2400" b="1" dirty="0" smtClean="0">
                <a:latin typeface="Comic Sans MS" panose="030F0702030302020204" pitchFamily="66" charset="0"/>
              </a:rPr>
              <a:t>have acquired habits typical of the larger cities, </a:t>
            </a:r>
          </a:p>
          <a:p>
            <a:pPr algn="ctr"/>
            <a:r>
              <a:rPr lang="en-GB" sz="2400" b="1" dirty="0" smtClean="0">
                <a:latin typeface="Comic Sans MS" panose="030F0702030302020204" pitchFamily="66" charset="0"/>
              </a:rPr>
              <a:t>where consumerism and the culture of waste </a:t>
            </a:r>
          </a:p>
          <a:p>
            <a:pPr algn="ctr"/>
            <a:r>
              <a:rPr lang="en-GB" sz="2400" b="1" dirty="0" smtClean="0">
                <a:latin typeface="Comic Sans MS" panose="030F0702030302020204" pitchFamily="66" charset="0"/>
              </a:rPr>
              <a:t>are already deeply rooted. </a:t>
            </a:r>
          </a:p>
          <a:p>
            <a:pPr algn="ctr"/>
            <a:r>
              <a:rPr lang="en-GB" sz="2400" b="1" dirty="0" smtClean="0">
                <a:latin typeface="Comic Sans MS" panose="030F0702030302020204" pitchFamily="66" charset="0"/>
              </a:rPr>
              <a:t>A sound and sustainable ecology, </a:t>
            </a:r>
          </a:p>
          <a:p>
            <a:pPr algn="ctr"/>
            <a:r>
              <a:rPr lang="en-GB" sz="2400" b="1" dirty="0" smtClean="0">
                <a:latin typeface="Comic Sans MS" panose="030F0702030302020204" pitchFamily="66" charset="0"/>
              </a:rPr>
              <a:t>one capable of bringing about change, </a:t>
            </a:r>
          </a:p>
          <a:p>
            <a:pPr algn="ctr"/>
            <a:r>
              <a:rPr lang="en-GB" sz="2400" b="1" dirty="0" smtClean="0">
                <a:latin typeface="Comic Sans MS" panose="030F0702030302020204" pitchFamily="66" charset="0"/>
              </a:rPr>
              <a:t>will not develop unless people are changed,</a:t>
            </a:r>
          </a:p>
          <a:p>
            <a:pPr algn="ctr"/>
            <a:r>
              <a:rPr lang="en-GB" sz="2400" b="1" dirty="0" smtClean="0">
                <a:latin typeface="Comic Sans MS" panose="030F0702030302020204" pitchFamily="66" charset="0"/>
              </a:rPr>
              <a:t> unless they are encouraged to </a:t>
            </a:r>
            <a:r>
              <a:rPr lang="en-GB" sz="2400" b="1" i="1" u="sng" dirty="0" smtClean="0">
                <a:latin typeface="Comic Sans MS" panose="030F0702030302020204" pitchFamily="66" charset="0"/>
              </a:rPr>
              <a:t>opt for </a:t>
            </a:r>
          </a:p>
          <a:p>
            <a:pPr algn="ctr"/>
            <a:r>
              <a:rPr lang="en-GB" sz="2400" b="1" i="1" u="sng" dirty="0" smtClean="0">
                <a:latin typeface="Comic Sans MS" panose="030F0702030302020204" pitchFamily="66" charset="0"/>
              </a:rPr>
              <a:t>another style of life, one less greedy and more serene, more respectful and less anxious, more fraternal</a:t>
            </a:r>
            <a:r>
              <a:rPr lang="en-GB" sz="2400" b="1" dirty="0" smtClean="0">
                <a:latin typeface="Comic Sans MS" panose="030F0702030302020204" pitchFamily="66" charset="0"/>
              </a:rPr>
              <a:t>.’</a:t>
            </a:r>
          </a:p>
          <a:p>
            <a:pPr algn="ctr">
              <a:lnSpc>
                <a:spcPct val="200000"/>
              </a:lnSpc>
            </a:pPr>
            <a:r>
              <a:rPr lang="en-GB" sz="1200" b="1" dirty="0" smtClean="0">
                <a:latin typeface="Comic Sans MS" panose="030F0702030302020204" pitchFamily="66" charset="0"/>
              </a:rPr>
              <a:t>QA 58</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4287308377"/>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7380" y="692696"/>
            <a:ext cx="6048672" cy="2308324"/>
          </a:xfrm>
          <a:prstGeom prst="rect">
            <a:avLst/>
          </a:prstGeom>
          <a:noFill/>
        </p:spPr>
        <p:txBody>
          <a:bodyPr wrap="square" rtlCol="0">
            <a:spAutoFit/>
          </a:bodyPr>
          <a:lstStyle/>
          <a:p>
            <a:pPr algn="ctr"/>
            <a:r>
              <a:rPr lang="en-GB" sz="2400" b="1" dirty="0" smtClean="0">
                <a:solidFill>
                  <a:srgbClr val="FFFF00"/>
                </a:solidFill>
                <a:latin typeface="Comic Sans MS" panose="030F0702030302020204" pitchFamily="66" charset="0"/>
              </a:rPr>
              <a:t>I dream of Christian communities</a:t>
            </a:r>
          </a:p>
          <a:p>
            <a:pPr algn="ctr"/>
            <a:r>
              <a:rPr lang="en-GB" sz="2400" b="1" dirty="0" smtClean="0">
                <a:solidFill>
                  <a:srgbClr val="FFFF00"/>
                </a:solidFill>
                <a:latin typeface="Comic Sans MS" panose="030F0702030302020204" pitchFamily="66" charset="0"/>
              </a:rPr>
              <a:t> capable of generous commitment, </a:t>
            </a:r>
          </a:p>
          <a:p>
            <a:pPr algn="ctr"/>
            <a:r>
              <a:rPr lang="en-GB" sz="2400" b="1" dirty="0" smtClean="0">
                <a:solidFill>
                  <a:srgbClr val="FFFF00"/>
                </a:solidFill>
                <a:latin typeface="Comic Sans MS" panose="030F0702030302020204" pitchFamily="66" charset="0"/>
              </a:rPr>
              <a:t>incarnate in the Amazon region, </a:t>
            </a:r>
          </a:p>
          <a:p>
            <a:pPr algn="ctr"/>
            <a:r>
              <a:rPr lang="en-GB" sz="2400" b="1" dirty="0" smtClean="0">
                <a:solidFill>
                  <a:srgbClr val="FFFF00"/>
                </a:solidFill>
                <a:latin typeface="Comic Sans MS" panose="030F0702030302020204" pitchFamily="66" charset="0"/>
              </a:rPr>
              <a:t>and giving the Church </a:t>
            </a:r>
          </a:p>
          <a:p>
            <a:pPr algn="ctr"/>
            <a:r>
              <a:rPr lang="en-GB" sz="2400" b="1" dirty="0" smtClean="0">
                <a:solidFill>
                  <a:srgbClr val="FFFF00"/>
                </a:solidFill>
                <a:latin typeface="Comic Sans MS" panose="030F0702030302020204" pitchFamily="66" charset="0"/>
              </a:rPr>
              <a:t>new faces with Amazonian features … </a:t>
            </a:r>
          </a:p>
          <a:p>
            <a:pPr algn="ctr">
              <a:lnSpc>
                <a:spcPct val="200000"/>
              </a:lnSpc>
            </a:pPr>
            <a:r>
              <a:rPr lang="en-GB" sz="1200" b="1" dirty="0" smtClean="0">
                <a:latin typeface="Comic Sans MS" panose="030F0702030302020204" pitchFamily="66" charset="0"/>
              </a:rPr>
              <a:t>QA 7</a:t>
            </a:r>
            <a:endParaRPr lang="en-GB" sz="2400" b="1" dirty="0">
              <a:latin typeface="Comic Sans MS" panose="030F0702030302020204" pitchFamily="66" charset="0"/>
            </a:endParaRPr>
          </a:p>
        </p:txBody>
      </p:sp>
      <p:grpSp>
        <p:nvGrpSpPr>
          <p:cNvPr id="3" name="Group 2"/>
          <p:cNvGrpSpPr/>
          <p:nvPr/>
        </p:nvGrpSpPr>
        <p:grpSpPr>
          <a:xfrm>
            <a:off x="152106" y="3140968"/>
            <a:ext cx="8635596" cy="2812157"/>
            <a:chOff x="0" y="2348880"/>
            <a:chExt cx="8635596" cy="2812157"/>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016" y="2348880"/>
              <a:ext cx="1891814" cy="2812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1555"/>
            <a:stretch/>
          </p:blipFill>
          <p:spPr bwMode="auto">
            <a:xfrm>
              <a:off x="3710830" y="2348880"/>
              <a:ext cx="2465356" cy="2812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48880"/>
              <a:ext cx="1819016" cy="280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r="53356"/>
            <a:stretch/>
          </p:blipFill>
          <p:spPr bwMode="auto">
            <a:xfrm>
              <a:off x="6162134" y="2348881"/>
              <a:ext cx="2473462" cy="2812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705409160"/>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1" y="1052736"/>
            <a:ext cx="9144000" cy="4893647"/>
          </a:xfrm>
          <a:prstGeom prst="rect">
            <a:avLst/>
          </a:prstGeom>
          <a:noFill/>
        </p:spPr>
        <p:txBody>
          <a:bodyPr wrap="square" rtlCol="0">
            <a:spAutoFit/>
          </a:bodyPr>
          <a:lstStyle/>
          <a:p>
            <a:pPr algn="ctr"/>
            <a:r>
              <a:rPr lang="en-GB" sz="2400" b="1" dirty="0" smtClean="0">
                <a:latin typeface="Comic Sans MS" panose="030F0702030302020204" pitchFamily="66" charset="0"/>
              </a:rPr>
              <a:t>An authentic option for the poor and the abandoned,</a:t>
            </a:r>
          </a:p>
          <a:p>
            <a:pPr algn="ctr"/>
            <a:r>
              <a:rPr lang="en-GB" sz="2400" b="1" dirty="0" smtClean="0">
                <a:latin typeface="Comic Sans MS" panose="030F0702030302020204" pitchFamily="66" charset="0"/>
              </a:rPr>
              <a:t> while motivating us to liberate them </a:t>
            </a:r>
          </a:p>
          <a:p>
            <a:pPr algn="ctr"/>
            <a:r>
              <a:rPr lang="en-GB" sz="2400" b="1" dirty="0" smtClean="0">
                <a:latin typeface="Comic Sans MS" panose="030F0702030302020204" pitchFamily="66" charset="0"/>
              </a:rPr>
              <a:t>from material poverty and to defend their rights, </a:t>
            </a:r>
          </a:p>
          <a:p>
            <a:pPr algn="ctr"/>
            <a:r>
              <a:rPr lang="en-GB" sz="2400" b="1" dirty="0" smtClean="0">
                <a:latin typeface="Comic Sans MS" panose="030F0702030302020204" pitchFamily="66" charset="0"/>
              </a:rPr>
              <a:t>also involves </a:t>
            </a:r>
            <a:r>
              <a:rPr lang="en-GB" sz="2400" b="1" i="1" u="sng" dirty="0" smtClean="0">
                <a:latin typeface="Comic Sans MS" panose="030F0702030302020204" pitchFamily="66" charset="0"/>
              </a:rPr>
              <a:t>inviting them to</a:t>
            </a:r>
          </a:p>
          <a:p>
            <a:pPr algn="ctr"/>
            <a:r>
              <a:rPr lang="en-GB" sz="2400" b="1" i="1" u="sng" dirty="0" smtClean="0">
                <a:latin typeface="Comic Sans MS" panose="030F0702030302020204" pitchFamily="66" charset="0"/>
              </a:rPr>
              <a:t> a friendship with the Lord </a:t>
            </a:r>
          </a:p>
          <a:p>
            <a:pPr algn="ctr"/>
            <a:r>
              <a:rPr lang="en-GB" sz="2400" b="1" i="1" u="sng" dirty="0" smtClean="0">
                <a:latin typeface="Comic Sans MS" panose="030F0702030302020204" pitchFamily="66" charset="0"/>
              </a:rPr>
              <a:t>that can elevate and dignify them</a:t>
            </a:r>
            <a:r>
              <a:rPr lang="en-GB" sz="2400" b="1" dirty="0" smtClean="0">
                <a:latin typeface="Comic Sans MS" panose="030F0702030302020204" pitchFamily="66" charset="0"/>
              </a:rPr>
              <a:t>. </a:t>
            </a:r>
          </a:p>
          <a:p>
            <a:pPr algn="ctr"/>
            <a:endParaRPr lang="en-GB" sz="2400" b="1" dirty="0" smtClean="0">
              <a:latin typeface="Comic Sans MS" panose="030F0702030302020204" pitchFamily="66" charset="0"/>
            </a:endParaRPr>
          </a:p>
          <a:p>
            <a:pPr algn="ctr"/>
            <a:r>
              <a:rPr lang="en-GB" sz="2400" b="1" dirty="0" smtClean="0">
                <a:latin typeface="Comic Sans MS" panose="030F0702030302020204" pitchFamily="66" charset="0"/>
              </a:rPr>
              <a:t>How sad it would be if they were to receive from us </a:t>
            </a:r>
          </a:p>
          <a:p>
            <a:pPr algn="ctr"/>
            <a:r>
              <a:rPr lang="en-GB" sz="2400" b="1" dirty="0" smtClean="0">
                <a:latin typeface="Comic Sans MS" panose="030F0702030302020204" pitchFamily="66" charset="0"/>
              </a:rPr>
              <a:t>a body of teachings or a moral code, </a:t>
            </a:r>
          </a:p>
          <a:p>
            <a:pPr algn="ctr"/>
            <a:r>
              <a:rPr lang="en-GB" sz="2400" b="1" dirty="0" smtClean="0">
                <a:latin typeface="Comic Sans MS" panose="030F0702030302020204" pitchFamily="66" charset="0"/>
              </a:rPr>
              <a:t>but not the </a:t>
            </a:r>
            <a:r>
              <a:rPr lang="en-GB" sz="2400" b="1" i="1" u="sng" dirty="0" smtClean="0">
                <a:latin typeface="Comic Sans MS" panose="030F0702030302020204" pitchFamily="66" charset="0"/>
              </a:rPr>
              <a:t>great message of salvation</a:t>
            </a:r>
            <a:r>
              <a:rPr lang="en-GB" sz="2400" b="1" dirty="0" smtClean="0">
                <a:latin typeface="Comic Sans MS" panose="030F0702030302020204" pitchFamily="66" charset="0"/>
              </a:rPr>
              <a:t>, </a:t>
            </a:r>
          </a:p>
          <a:p>
            <a:pPr algn="ctr"/>
            <a:r>
              <a:rPr lang="en-GB" sz="2400" b="1" dirty="0" smtClean="0">
                <a:latin typeface="Comic Sans MS" panose="030F0702030302020204" pitchFamily="66" charset="0"/>
              </a:rPr>
              <a:t>the missionary appeal that speaks to the heart</a:t>
            </a:r>
          </a:p>
          <a:p>
            <a:pPr algn="ctr"/>
            <a:r>
              <a:rPr lang="en-GB" sz="2400" b="1" dirty="0" smtClean="0">
                <a:latin typeface="Comic Sans MS" panose="030F0702030302020204" pitchFamily="66" charset="0"/>
              </a:rPr>
              <a:t> and gives meaning to everything else in life. </a:t>
            </a:r>
          </a:p>
          <a:p>
            <a:pPr algn="ctr">
              <a:lnSpc>
                <a:spcPct val="200000"/>
              </a:lnSpc>
            </a:pPr>
            <a:r>
              <a:rPr lang="en-GB" sz="1200" b="1" dirty="0" smtClean="0">
                <a:latin typeface="Comic Sans MS" panose="030F0702030302020204" pitchFamily="66" charset="0"/>
              </a:rPr>
              <a:t>QA 63</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2796156721"/>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175" y="764704"/>
            <a:ext cx="8748464" cy="3416320"/>
          </a:xfrm>
          <a:prstGeom prst="rect">
            <a:avLst/>
          </a:prstGeom>
          <a:noFill/>
        </p:spPr>
        <p:txBody>
          <a:bodyPr wrap="square" rtlCol="0">
            <a:spAutoFit/>
          </a:bodyPr>
          <a:lstStyle/>
          <a:p>
            <a:pPr algn="ctr"/>
            <a:r>
              <a:rPr lang="en-GB" sz="2400" b="1" dirty="0" smtClean="0">
                <a:latin typeface="Comic Sans MS" panose="030F0702030302020204" pitchFamily="66" charset="0"/>
              </a:rPr>
              <a:t>Nor can we be content with a social message.</a:t>
            </a:r>
          </a:p>
          <a:p>
            <a:pPr algn="ctr"/>
            <a:endParaRPr lang="en-GB" sz="2400" b="1" dirty="0" smtClean="0">
              <a:latin typeface="Comic Sans MS" panose="030F0702030302020204" pitchFamily="66" charset="0"/>
            </a:endParaRPr>
          </a:p>
          <a:p>
            <a:pPr algn="ctr"/>
            <a:r>
              <a:rPr lang="en-GB" sz="2400" b="1" dirty="0" smtClean="0">
                <a:latin typeface="Comic Sans MS" panose="030F0702030302020204" pitchFamily="66" charset="0"/>
              </a:rPr>
              <a:t> If we devote our lives to their service, </a:t>
            </a:r>
          </a:p>
          <a:p>
            <a:pPr algn="ctr"/>
            <a:r>
              <a:rPr lang="en-GB" sz="2400" b="1" dirty="0" smtClean="0">
                <a:latin typeface="Comic Sans MS" panose="030F0702030302020204" pitchFamily="66" charset="0"/>
              </a:rPr>
              <a:t>to working for the justice and dignity that they deserve, we cannot conceal the fact that we do so </a:t>
            </a:r>
          </a:p>
          <a:p>
            <a:pPr algn="ctr"/>
            <a:r>
              <a:rPr lang="en-GB" sz="2400" b="1" dirty="0" smtClean="0">
                <a:latin typeface="Comic Sans MS" panose="030F0702030302020204" pitchFamily="66" charset="0"/>
              </a:rPr>
              <a:t>because </a:t>
            </a:r>
            <a:r>
              <a:rPr lang="en-GB" sz="2400" b="1" i="1" u="sng" dirty="0" smtClean="0">
                <a:latin typeface="Comic Sans MS" panose="030F0702030302020204" pitchFamily="66" charset="0"/>
              </a:rPr>
              <a:t>we see Christ in them </a:t>
            </a:r>
          </a:p>
          <a:p>
            <a:pPr algn="ctr"/>
            <a:r>
              <a:rPr lang="en-GB" sz="2400" b="1" dirty="0" smtClean="0">
                <a:latin typeface="Comic Sans MS" panose="030F0702030302020204" pitchFamily="66" charset="0"/>
              </a:rPr>
              <a:t>and because </a:t>
            </a:r>
            <a:r>
              <a:rPr lang="en-GB" sz="2400" b="1" i="1" u="sng" dirty="0" smtClean="0">
                <a:latin typeface="Comic Sans MS" panose="030F0702030302020204" pitchFamily="66" charset="0"/>
              </a:rPr>
              <a:t>we acknowledge the immense dignity </a:t>
            </a:r>
          </a:p>
          <a:p>
            <a:pPr algn="ctr"/>
            <a:r>
              <a:rPr lang="en-GB" sz="2400" b="1" i="1" u="sng" dirty="0" smtClean="0">
                <a:latin typeface="Comic Sans MS" panose="030F0702030302020204" pitchFamily="66" charset="0"/>
              </a:rPr>
              <a:t>that they have received from God, </a:t>
            </a:r>
          </a:p>
          <a:p>
            <a:pPr algn="ctr"/>
            <a:r>
              <a:rPr lang="en-GB" sz="2400" b="1" i="1" u="sng" dirty="0" smtClean="0">
                <a:latin typeface="Comic Sans MS" panose="030F0702030302020204" pitchFamily="66" charset="0"/>
              </a:rPr>
              <a:t>the Father who loves them with boundless love</a:t>
            </a:r>
            <a:r>
              <a:rPr lang="en-GB" sz="2400" b="1" dirty="0" smtClean="0">
                <a:latin typeface="Comic Sans MS" panose="030F0702030302020204" pitchFamily="66" charset="0"/>
              </a:rPr>
              <a:t>.  </a:t>
            </a:r>
            <a:r>
              <a:rPr lang="en-GB" sz="1200" b="1" dirty="0" smtClean="0">
                <a:latin typeface="Comic Sans MS" panose="030F0702030302020204" pitchFamily="66" charset="0"/>
              </a:rPr>
              <a:t>QA 63</a:t>
            </a:r>
            <a:endParaRPr lang="en-GB" sz="2400" b="1" dirty="0">
              <a:latin typeface="Comic Sans MS" panose="030F0702030302020204" pitchFamily="66" charset="0"/>
            </a:endParaRPr>
          </a:p>
        </p:txBody>
      </p:sp>
      <p:grpSp>
        <p:nvGrpSpPr>
          <p:cNvPr id="3" name="Group 2"/>
          <p:cNvGrpSpPr/>
          <p:nvPr/>
        </p:nvGrpSpPr>
        <p:grpSpPr>
          <a:xfrm>
            <a:off x="1619672" y="4266813"/>
            <a:ext cx="5888304" cy="2362022"/>
            <a:chOff x="1619672" y="4266813"/>
            <a:chExt cx="5888304" cy="2362022"/>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9692"/>
            <a:stretch/>
          </p:blipFill>
          <p:spPr bwMode="auto">
            <a:xfrm>
              <a:off x="1619672" y="4266813"/>
              <a:ext cx="2402652" cy="2362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888"/>
            <a:stretch/>
          </p:blipFill>
          <p:spPr bwMode="auto">
            <a:xfrm>
              <a:off x="4022324" y="4266813"/>
              <a:ext cx="3485652" cy="2362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751173467"/>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1000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780" y="1052736"/>
            <a:ext cx="8756521" cy="4154984"/>
          </a:xfrm>
          <a:prstGeom prst="rect">
            <a:avLst/>
          </a:prstGeom>
          <a:noFill/>
        </p:spPr>
        <p:txBody>
          <a:bodyPr wrap="square" rtlCol="0">
            <a:spAutoFit/>
          </a:bodyPr>
          <a:lstStyle/>
          <a:p>
            <a:pPr algn="ctr"/>
            <a:r>
              <a:rPr lang="en-GB" sz="2400" b="1" dirty="0" smtClean="0">
                <a:latin typeface="Comic Sans MS" panose="030F0702030302020204" pitchFamily="66" charset="0"/>
              </a:rPr>
              <a:t>(the Church) constantly reshapes her identity </a:t>
            </a:r>
          </a:p>
          <a:p>
            <a:pPr algn="ctr"/>
            <a:r>
              <a:rPr lang="en-GB" sz="2400" b="1" dirty="0" smtClean="0">
                <a:latin typeface="Comic Sans MS" panose="030F0702030302020204" pitchFamily="66" charset="0"/>
              </a:rPr>
              <a:t>through listening and dialogue with the people,</a:t>
            </a:r>
          </a:p>
          <a:p>
            <a:pPr algn="ctr"/>
            <a:r>
              <a:rPr lang="en-GB" sz="2400" b="1" dirty="0" smtClean="0">
                <a:latin typeface="Comic Sans MS" panose="030F0702030302020204" pitchFamily="66" charset="0"/>
              </a:rPr>
              <a:t> the realities and the history of the lands </a:t>
            </a:r>
          </a:p>
          <a:p>
            <a:pPr algn="ctr"/>
            <a:r>
              <a:rPr lang="en-GB" sz="2400" b="1" dirty="0" smtClean="0">
                <a:latin typeface="Comic Sans MS" panose="030F0702030302020204" pitchFamily="66" charset="0"/>
              </a:rPr>
              <a:t>in which she finds herself.</a:t>
            </a:r>
          </a:p>
          <a:p>
            <a:pPr algn="ctr"/>
            <a:endParaRPr lang="en-GB" sz="2400" b="1" dirty="0" smtClean="0">
              <a:latin typeface="Comic Sans MS" panose="030F0702030302020204" pitchFamily="66" charset="0"/>
            </a:endParaRPr>
          </a:p>
          <a:p>
            <a:pPr algn="ctr"/>
            <a:r>
              <a:rPr lang="en-GB" sz="2400" b="1" dirty="0" smtClean="0">
                <a:latin typeface="Comic Sans MS" panose="030F0702030302020204" pitchFamily="66" charset="0"/>
              </a:rPr>
              <a:t> In this way, she is able to engage increasingly</a:t>
            </a:r>
          </a:p>
          <a:p>
            <a:pPr algn="ctr"/>
            <a:r>
              <a:rPr lang="en-GB" sz="2400" b="1" dirty="0" smtClean="0">
                <a:latin typeface="Comic Sans MS" panose="030F0702030302020204" pitchFamily="66" charset="0"/>
              </a:rPr>
              <a:t> in a necessary process of inculturation </a:t>
            </a:r>
          </a:p>
          <a:p>
            <a:pPr algn="ctr"/>
            <a:r>
              <a:rPr lang="en-GB" sz="2400" b="1" dirty="0" smtClean="0">
                <a:latin typeface="Comic Sans MS" panose="030F0702030302020204" pitchFamily="66" charset="0"/>
              </a:rPr>
              <a:t>that </a:t>
            </a:r>
            <a:r>
              <a:rPr lang="en-GB" sz="2400" b="1" i="1" dirty="0" smtClean="0">
                <a:latin typeface="Comic Sans MS" panose="030F0702030302020204" pitchFamily="66" charset="0"/>
              </a:rPr>
              <a:t>rejects nothing of the goodness </a:t>
            </a:r>
          </a:p>
          <a:p>
            <a:pPr algn="ctr"/>
            <a:r>
              <a:rPr lang="en-GB" sz="2400" b="1" i="1" dirty="0" smtClean="0">
                <a:latin typeface="Comic Sans MS" panose="030F0702030302020204" pitchFamily="66" charset="0"/>
              </a:rPr>
              <a:t>that already exists in Amazonian cultures</a:t>
            </a:r>
            <a:r>
              <a:rPr lang="en-GB" sz="2400" b="1" dirty="0" smtClean="0">
                <a:latin typeface="Comic Sans MS" panose="030F0702030302020204" pitchFamily="66" charset="0"/>
              </a:rPr>
              <a:t>, </a:t>
            </a:r>
          </a:p>
          <a:p>
            <a:pPr algn="ctr"/>
            <a:r>
              <a:rPr lang="en-GB" sz="2400" b="1" dirty="0" smtClean="0">
                <a:latin typeface="Comic Sans MS" panose="030F0702030302020204" pitchFamily="66" charset="0"/>
              </a:rPr>
              <a:t>but brings it to </a:t>
            </a:r>
            <a:r>
              <a:rPr lang="en-GB" sz="2400" b="1" i="1" dirty="0" smtClean="0">
                <a:latin typeface="Comic Sans MS" panose="030F0702030302020204" pitchFamily="66" charset="0"/>
              </a:rPr>
              <a:t>fulfilment in the light of the Gospel</a:t>
            </a:r>
            <a:endParaRPr lang="en-GB" sz="2400" b="1" i="1" dirty="0">
              <a:latin typeface="Comic Sans MS" panose="030F0702030302020204" pitchFamily="66" charset="0"/>
            </a:endParaRPr>
          </a:p>
          <a:p>
            <a:pPr algn="ctr">
              <a:lnSpc>
                <a:spcPct val="200000"/>
              </a:lnSpc>
            </a:pPr>
            <a:r>
              <a:rPr lang="en-GB" sz="1200" b="1" dirty="0" smtClean="0">
                <a:latin typeface="Comic Sans MS" panose="030F0702030302020204" pitchFamily="66" charset="0"/>
              </a:rPr>
              <a:t>QA 66</a:t>
            </a:r>
            <a:endParaRPr lang="en-GB" sz="2400" b="1" dirty="0">
              <a:latin typeface="Comic Sans MS" panose="030F0702030302020204" pitchFamily="66" charset="0"/>
            </a:endParaRPr>
          </a:p>
        </p:txBody>
      </p:sp>
    </p:spTree>
    <p:extLst>
      <p:ext uri="{BB962C8B-B14F-4D97-AF65-F5344CB8AC3E}">
        <p14:creationId xmlns:p14="http://schemas.microsoft.com/office/powerpoint/2010/main" val="1067799849"/>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908720"/>
            <a:ext cx="8784976" cy="3785652"/>
          </a:xfrm>
          <a:prstGeom prst="rect">
            <a:avLst/>
          </a:prstGeom>
          <a:noFill/>
        </p:spPr>
        <p:txBody>
          <a:bodyPr wrap="square" rtlCol="0">
            <a:spAutoFit/>
          </a:bodyPr>
          <a:lstStyle/>
          <a:p>
            <a:pPr algn="ctr"/>
            <a:r>
              <a:rPr lang="en-GB" sz="2400" b="1" dirty="0">
                <a:latin typeface="Comic Sans MS" panose="030F0702030302020204" pitchFamily="66" charset="0"/>
              </a:rPr>
              <a:t>... Here we see the authentic Tradition of the Church, which is not a static deposit or a museum piece, </a:t>
            </a:r>
          </a:p>
          <a:p>
            <a:pPr algn="ctr"/>
            <a:r>
              <a:rPr lang="en-GB" sz="2400" b="1" dirty="0">
                <a:latin typeface="Comic Sans MS" panose="030F0702030302020204" pitchFamily="66" charset="0"/>
              </a:rPr>
              <a:t>but the root of a constantly growing tree</a:t>
            </a:r>
            <a:r>
              <a:rPr lang="en-GB" sz="2400" b="1" dirty="0" smtClean="0">
                <a:latin typeface="Comic Sans MS" panose="030F0702030302020204" pitchFamily="66" charset="0"/>
              </a:rPr>
              <a:t>.</a:t>
            </a:r>
          </a:p>
          <a:p>
            <a:pPr algn="ctr"/>
            <a:endParaRPr lang="en-GB" sz="2400" b="1" dirty="0">
              <a:latin typeface="Comic Sans MS" panose="030F0702030302020204" pitchFamily="66" charset="0"/>
            </a:endParaRPr>
          </a:p>
          <a:p>
            <a:pPr algn="ctr"/>
            <a:r>
              <a:rPr lang="en-GB" sz="2400" b="1" dirty="0">
                <a:latin typeface="Comic Sans MS" panose="030F0702030302020204" pitchFamily="66" charset="0"/>
              </a:rPr>
              <a:t>This millennial Tradition bears witness to God’s work in the midst of his people</a:t>
            </a:r>
          </a:p>
          <a:p>
            <a:pPr algn="ctr"/>
            <a:r>
              <a:rPr lang="en-GB" sz="2400" b="1" dirty="0">
                <a:latin typeface="Comic Sans MS" panose="030F0702030302020204" pitchFamily="66" charset="0"/>
              </a:rPr>
              <a:t> and is </a:t>
            </a:r>
            <a:r>
              <a:rPr lang="en-GB" sz="2400" b="1" i="1" u="sng" dirty="0">
                <a:latin typeface="Comic Sans MS" panose="030F0702030302020204" pitchFamily="66" charset="0"/>
              </a:rPr>
              <a:t>called to keep the flame alive </a:t>
            </a:r>
          </a:p>
          <a:p>
            <a:pPr algn="ctr"/>
            <a:r>
              <a:rPr lang="en-GB" sz="2400" b="1" dirty="0">
                <a:latin typeface="Comic Sans MS" panose="030F0702030302020204" pitchFamily="66" charset="0"/>
              </a:rPr>
              <a:t>rather than to guard its ashes.  </a:t>
            </a:r>
          </a:p>
          <a:p>
            <a:pPr algn="ctr">
              <a:lnSpc>
                <a:spcPct val="200000"/>
              </a:lnSpc>
            </a:pPr>
            <a:r>
              <a:rPr lang="en-GB" sz="1200" b="1" dirty="0">
                <a:latin typeface="Comic Sans MS" panose="030F0702030302020204" pitchFamily="66" charset="0"/>
              </a:rPr>
              <a:t>QA 66</a:t>
            </a:r>
          </a:p>
          <a:p>
            <a:pPr algn="ctr"/>
            <a:endParaRPr lang="en-GB" sz="2400" b="1" dirty="0">
              <a:latin typeface="Comic Sans MS" panose="030F0702030302020204" pitchFamily="66"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3631135"/>
            <a:ext cx="2664296" cy="284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6088305"/>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404664"/>
            <a:ext cx="8496944" cy="6001643"/>
          </a:xfrm>
          <a:prstGeom prst="rect">
            <a:avLst/>
          </a:prstGeom>
          <a:noFill/>
        </p:spPr>
        <p:txBody>
          <a:bodyPr wrap="square" rtlCol="0">
            <a:spAutoFit/>
          </a:bodyPr>
          <a:lstStyle/>
          <a:p>
            <a:r>
              <a:rPr lang="en-GB" sz="2400" b="1" dirty="0" smtClean="0">
                <a:latin typeface="Comic Sans MS" panose="030F0702030302020204" pitchFamily="66" charset="0"/>
              </a:rPr>
              <a:t>The Strength and Gift of Women…</a:t>
            </a:r>
          </a:p>
          <a:p>
            <a:endParaRPr lang="en-GB" sz="2400" b="1" dirty="0">
              <a:latin typeface="Comic Sans MS" panose="030F0702030302020204" pitchFamily="66" charset="0"/>
            </a:endParaRPr>
          </a:p>
          <a:p>
            <a:pPr algn="ctr"/>
            <a:r>
              <a:rPr lang="en-GB" sz="2400" b="1" dirty="0" smtClean="0">
                <a:latin typeface="Comic Sans MS" panose="030F0702030302020204" pitchFamily="66" charset="0"/>
              </a:rPr>
              <a:t> </a:t>
            </a:r>
            <a:r>
              <a:rPr lang="en-GB" sz="2400" b="1" dirty="0">
                <a:latin typeface="Comic Sans MS" panose="030F0702030302020204" pitchFamily="66" charset="0"/>
              </a:rPr>
              <a:t>The Lord chose to reveal his power and his love through two human faces: </a:t>
            </a:r>
            <a:endParaRPr lang="en-GB" sz="2400" b="1" dirty="0" smtClean="0">
              <a:latin typeface="Comic Sans MS" panose="030F0702030302020204" pitchFamily="66" charset="0"/>
            </a:endParaRPr>
          </a:p>
          <a:p>
            <a:pPr algn="ctr"/>
            <a:r>
              <a:rPr lang="en-GB" sz="2400" b="1" dirty="0" smtClean="0">
                <a:latin typeface="Comic Sans MS" panose="030F0702030302020204" pitchFamily="66" charset="0"/>
              </a:rPr>
              <a:t>the </a:t>
            </a:r>
            <a:r>
              <a:rPr lang="en-GB" sz="2400" b="1" dirty="0">
                <a:latin typeface="Comic Sans MS" panose="030F0702030302020204" pitchFamily="66" charset="0"/>
              </a:rPr>
              <a:t>face of his divine Son made man </a:t>
            </a:r>
            <a:endParaRPr lang="en-GB" sz="2400" b="1" dirty="0" smtClean="0">
              <a:latin typeface="Comic Sans MS" panose="030F0702030302020204" pitchFamily="66" charset="0"/>
            </a:endParaRPr>
          </a:p>
          <a:p>
            <a:pPr algn="ctr"/>
            <a:r>
              <a:rPr lang="en-GB" sz="2400" b="1" dirty="0" smtClean="0">
                <a:latin typeface="Comic Sans MS" panose="030F0702030302020204" pitchFamily="66" charset="0"/>
              </a:rPr>
              <a:t>and </a:t>
            </a:r>
            <a:r>
              <a:rPr lang="en-GB" sz="2400" b="1" dirty="0">
                <a:latin typeface="Comic Sans MS" panose="030F0702030302020204" pitchFamily="66" charset="0"/>
              </a:rPr>
              <a:t>the face of a creature, a woman, Mary. </a:t>
            </a:r>
            <a:endParaRPr lang="en-GB" sz="2400" b="1" dirty="0" smtClean="0">
              <a:latin typeface="Comic Sans MS" panose="030F0702030302020204" pitchFamily="66" charset="0"/>
            </a:endParaRPr>
          </a:p>
          <a:p>
            <a:pPr algn="ctr"/>
            <a:endParaRPr lang="en-GB" sz="2400" b="1" dirty="0">
              <a:latin typeface="Comic Sans MS" panose="030F0702030302020204" pitchFamily="66" charset="0"/>
            </a:endParaRPr>
          </a:p>
          <a:p>
            <a:pPr algn="ctr"/>
            <a:r>
              <a:rPr lang="en-GB" sz="2400" b="1" dirty="0" smtClean="0">
                <a:latin typeface="Comic Sans MS" panose="030F0702030302020204" pitchFamily="66" charset="0"/>
              </a:rPr>
              <a:t>Women </a:t>
            </a:r>
            <a:r>
              <a:rPr lang="en-GB" sz="2400" b="1" dirty="0">
                <a:latin typeface="Comic Sans MS" panose="030F0702030302020204" pitchFamily="66" charset="0"/>
              </a:rPr>
              <a:t>make their contribution to the Church in a way that is properly theirs, by </a:t>
            </a:r>
            <a:r>
              <a:rPr lang="en-GB" sz="2400" b="1" i="1" u="sng" dirty="0">
                <a:latin typeface="Comic Sans MS" panose="030F0702030302020204" pitchFamily="66" charset="0"/>
              </a:rPr>
              <a:t>making </a:t>
            </a:r>
            <a:r>
              <a:rPr lang="en-GB" sz="2400" b="1" i="1" u="sng" dirty="0" smtClean="0">
                <a:latin typeface="Comic Sans MS" panose="030F0702030302020204" pitchFamily="66" charset="0"/>
              </a:rPr>
              <a:t>present</a:t>
            </a:r>
          </a:p>
          <a:p>
            <a:pPr algn="ctr"/>
            <a:r>
              <a:rPr lang="en-GB" sz="2400" b="1" i="1" u="sng" dirty="0" smtClean="0">
                <a:latin typeface="Comic Sans MS" panose="030F0702030302020204" pitchFamily="66" charset="0"/>
              </a:rPr>
              <a:t> </a:t>
            </a:r>
            <a:r>
              <a:rPr lang="en-GB" sz="2400" b="1" i="1" u="sng" dirty="0">
                <a:latin typeface="Comic Sans MS" panose="030F0702030302020204" pitchFamily="66" charset="0"/>
              </a:rPr>
              <a:t>the tender strength of Mary, the </a:t>
            </a:r>
            <a:r>
              <a:rPr lang="en-GB" sz="2400" b="1" i="1" u="sng" dirty="0" smtClean="0">
                <a:latin typeface="Comic Sans MS" panose="030F0702030302020204" pitchFamily="66" charset="0"/>
              </a:rPr>
              <a:t>Mother </a:t>
            </a:r>
            <a:r>
              <a:rPr lang="en-GB" sz="2400" b="1" dirty="0" smtClean="0">
                <a:latin typeface="Comic Sans MS" panose="030F0702030302020204" pitchFamily="66" charset="0"/>
              </a:rPr>
              <a:t>… </a:t>
            </a:r>
          </a:p>
          <a:p>
            <a:pPr algn="ctr"/>
            <a:r>
              <a:rPr lang="en-GB" sz="2400" b="1" dirty="0" smtClean="0">
                <a:latin typeface="Comic Sans MS" panose="030F0702030302020204" pitchFamily="66" charset="0"/>
              </a:rPr>
              <a:t>without </a:t>
            </a:r>
            <a:r>
              <a:rPr lang="en-GB" sz="2400" b="1" dirty="0">
                <a:latin typeface="Comic Sans MS" panose="030F0702030302020204" pitchFamily="66" charset="0"/>
              </a:rPr>
              <a:t>women, the Church breaks down, </a:t>
            </a:r>
            <a:endParaRPr lang="en-GB" sz="2400" b="1" dirty="0" smtClean="0">
              <a:latin typeface="Comic Sans MS" panose="030F0702030302020204" pitchFamily="66" charset="0"/>
            </a:endParaRPr>
          </a:p>
          <a:p>
            <a:pPr algn="ctr"/>
            <a:r>
              <a:rPr lang="en-GB" sz="2400" b="1" dirty="0" smtClean="0">
                <a:latin typeface="Comic Sans MS" panose="030F0702030302020204" pitchFamily="66" charset="0"/>
              </a:rPr>
              <a:t>and </a:t>
            </a:r>
            <a:r>
              <a:rPr lang="en-GB" sz="2400" b="1" dirty="0">
                <a:latin typeface="Comic Sans MS" panose="030F0702030302020204" pitchFamily="66" charset="0"/>
              </a:rPr>
              <a:t>how many communities in the Amazon would have collapsed, had women not been there to sustain them, keep them together and care for them. </a:t>
            </a:r>
            <a:endParaRPr lang="en-GB" sz="2400" b="1" dirty="0" smtClean="0">
              <a:latin typeface="Comic Sans MS" panose="030F0702030302020204" pitchFamily="66" charset="0"/>
            </a:endParaRPr>
          </a:p>
          <a:p>
            <a:pPr algn="ctr"/>
            <a:r>
              <a:rPr lang="en-GB" sz="2400" b="1" dirty="0" smtClean="0">
                <a:latin typeface="Comic Sans MS" panose="030F0702030302020204" pitchFamily="66" charset="0"/>
              </a:rPr>
              <a:t>This </a:t>
            </a:r>
            <a:r>
              <a:rPr lang="en-GB" sz="2400" b="1" dirty="0">
                <a:latin typeface="Comic Sans MS" panose="030F0702030302020204" pitchFamily="66" charset="0"/>
              </a:rPr>
              <a:t>shows the kind of power that is typically </a:t>
            </a:r>
            <a:r>
              <a:rPr lang="en-GB" sz="2400" b="1" dirty="0" smtClean="0">
                <a:latin typeface="Comic Sans MS" panose="030F0702030302020204" pitchFamily="66" charset="0"/>
              </a:rPr>
              <a:t>theirs.</a:t>
            </a:r>
          </a:p>
          <a:p>
            <a:pPr algn="ctr">
              <a:lnSpc>
                <a:spcPct val="200000"/>
              </a:lnSpc>
            </a:pPr>
            <a:r>
              <a:rPr lang="en-GB" sz="1200" b="1" dirty="0" smtClean="0">
                <a:latin typeface="Comic Sans MS" panose="030F0702030302020204" pitchFamily="66" charset="0"/>
              </a:rPr>
              <a:t>QA 101</a:t>
            </a:r>
            <a:endParaRPr lang="en-GB" sz="2400" b="1" dirty="0">
              <a:latin typeface="Comic Sans MS" panose="030F0702030302020204" pitchFamily="66" charset="0"/>
            </a:endParaRPr>
          </a:p>
        </p:txBody>
      </p:sp>
    </p:spTree>
    <p:extLst>
      <p:ext uri="{BB962C8B-B14F-4D97-AF65-F5344CB8AC3E}">
        <p14:creationId xmlns:p14="http://schemas.microsoft.com/office/powerpoint/2010/main" val="91739959"/>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232" y="5661248"/>
            <a:ext cx="9144000" cy="1107996"/>
          </a:xfrm>
          <a:prstGeom prst="rect">
            <a:avLst/>
          </a:prstGeom>
          <a:noFill/>
        </p:spPr>
        <p:txBody>
          <a:bodyPr wrap="square" rtlCol="0">
            <a:spAutoFit/>
          </a:bodyPr>
          <a:lstStyle/>
          <a:p>
            <a:pPr algn="ctr"/>
            <a:r>
              <a:rPr lang="en-GB" sz="2400" b="1" dirty="0" smtClean="0">
                <a:latin typeface="Comic Sans MS" panose="030F0702030302020204" pitchFamily="66" charset="0"/>
              </a:rPr>
              <a:t>The </a:t>
            </a:r>
            <a:r>
              <a:rPr lang="en-GB" sz="2400" b="1" i="1" u="sng" dirty="0" smtClean="0">
                <a:latin typeface="Comic Sans MS" panose="030F0702030302020204" pitchFamily="66" charset="0"/>
              </a:rPr>
              <a:t>beloved Amazon </a:t>
            </a:r>
            <a:r>
              <a:rPr lang="en-GB" sz="2400" b="1" u="sng" dirty="0" smtClean="0">
                <a:latin typeface="Comic Sans MS" panose="030F0702030302020204" pitchFamily="66" charset="0"/>
              </a:rPr>
              <a:t>region </a:t>
            </a:r>
            <a:r>
              <a:rPr lang="en-GB" sz="2400" b="1" dirty="0" smtClean="0">
                <a:latin typeface="Comic Sans MS" panose="030F0702030302020204" pitchFamily="66" charset="0"/>
              </a:rPr>
              <a:t>stands before the world </a:t>
            </a:r>
          </a:p>
          <a:p>
            <a:pPr algn="ctr"/>
            <a:r>
              <a:rPr lang="en-GB" sz="2400" b="1" dirty="0" smtClean="0">
                <a:latin typeface="Comic Sans MS" panose="030F0702030302020204" pitchFamily="66" charset="0"/>
              </a:rPr>
              <a:t>in all its </a:t>
            </a:r>
            <a:r>
              <a:rPr lang="en-GB" sz="2400" b="1" i="1" dirty="0" smtClean="0">
                <a:latin typeface="Comic Sans MS" panose="030F0702030302020204" pitchFamily="66" charset="0"/>
              </a:rPr>
              <a:t>splendour</a:t>
            </a:r>
            <a:r>
              <a:rPr lang="en-GB" sz="2400" b="1" dirty="0" smtClean="0">
                <a:latin typeface="Comic Sans MS" panose="030F0702030302020204" pitchFamily="66" charset="0"/>
              </a:rPr>
              <a:t>, its </a:t>
            </a:r>
            <a:r>
              <a:rPr lang="en-GB" sz="2400" b="1" i="1" dirty="0" smtClean="0">
                <a:latin typeface="Comic Sans MS" panose="030F0702030302020204" pitchFamily="66" charset="0"/>
              </a:rPr>
              <a:t>drama</a:t>
            </a:r>
            <a:r>
              <a:rPr lang="en-GB" sz="2400" b="1" dirty="0" smtClean="0">
                <a:latin typeface="Comic Sans MS" panose="030F0702030302020204" pitchFamily="66" charset="0"/>
              </a:rPr>
              <a:t> and its </a:t>
            </a:r>
            <a:r>
              <a:rPr lang="en-GB" sz="2400" b="1" i="1" dirty="0" smtClean="0">
                <a:latin typeface="Comic Sans MS" panose="030F0702030302020204" pitchFamily="66" charset="0"/>
              </a:rPr>
              <a:t>mystery</a:t>
            </a:r>
            <a:r>
              <a:rPr lang="en-GB" sz="2400" b="1" dirty="0" smtClean="0">
                <a:latin typeface="Comic Sans MS" panose="030F0702030302020204" pitchFamily="66" charset="0"/>
              </a:rPr>
              <a:t>. </a:t>
            </a:r>
          </a:p>
          <a:p>
            <a:pPr algn="ctr">
              <a:lnSpc>
                <a:spcPct val="150000"/>
              </a:lnSpc>
            </a:pPr>
            <a:r>
              <a:rPr lang="en-GB" sz="1200" b="1" dirty="0" smtClean="0">
                <a:latin typeface="Comic Sans MS" panose="030F0702030302020204" pitchFamily="66" charset="0"/>
              </a:rPr>
              <a:t>QUERIDA AMAZONIA 1 </a:t>
            </a:r>
            <a:endParaRPr lang="en-GB" sz="1200" b="1" dirty="0">
              <a:latin typeface="Comic Sans MS" panose="030F0702030302020204" pitchFamily="66" charset="0"/>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86" y="539374"/>
            <a:ext cx="8894763" cy="499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7413040"/>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8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692696"/>
            <a:ext cx="8136904" cy="2308324"/>
          </a:xfrm>
          <a:prstGeom prst="rect">
            <a:avLst/>
          </a:prstGeom>
          <a:noFill/>
        </p:spPr>
        <p:txBody>
          <a:bodyPr wrap="square" rtlCol="0">
            <a:spAutoFit/>
          </a:bodyPr>
          <a:lstStyle/>
          <a:p>
            <a:pPr algn="ctr"/>
            <a:r>
              <a:rPr lang="en-GB" sz="2400" b="1" dirty="0">
                <a:latin typeface="Comic Sans MS" panose="030F0702030302020204" pitchFamily="66" charset="0"/>
              </a:rPr>
              <a:t>The present situation requires us to encourage </a:t>
            </a:r>
            <a:endParaRPr lang="en-GB" sz="2400" b="1" dirty="0" smtClean="0">
              <a:latin typeface="Comic Sans MS" panose="030F0702030302020204" pitchFamily="66" charset="0"/>
            </a:endParaRPr>
          </a:p>
          <a:p>
            <a:pPr algn="ctr"/>
            <a:r>
              <a:rPr lang="en-GB" sz="2400" b="1" dirty="0" smtClean="0">
                <a:latin typeface="Comic Sans MS" panose="030F0702030302020204" pitchFamily="66" charset="0"/>
              </a:rPr>
              <a:t>the </a:t>
            </a:r>
            <a:r>
              <a:rPr lang="en-GB" sz="2400" b="1" dirty="0">
                <a:latin typeface="Comic Sans MS" panose="030F0702030302020204" pitchFamily="66" charset="0"/>
              </a:rPr>
              <a:t>emergence of </a:t>
            </a:r>
            <a:r>
              <a:rPr lang="en-GB" sz="2400" b="1" i="1" u="sng" dirty="0">
                <a:latin typeface="Comic Sans MS" panose="030F0702030302020204" pitchFamily="66" charset="0"/>
              </a:rPr>
              <a:t>other forms of service </a:t>
            </a:r>
            <a:endParaRPr lang="en-GB" sz="2400" b="1" i="1" u="sng" dirty="0" smtClean="0">
              <a:latin typeface="Comic Sans MS" panose="030F0702030302020204" pitchFamily="66" charset="0"/>
            </a:endParaRPr>
          </a:p>
          <a:p>
            <a:pPr algn="ctr"/>
            <a:r>
              <a:rPr lang="en-GB" sz="2400" b="1" i="1" u="sng" dirty="0" smtClean="0">
                <a:latin typeface="Comic Sans MS" panose="030F0702030302020204" pitchFamily="66" charset="0"/>
              </a:rPr>
              <a:t>and </a:t>
            </a:r>
            <a:r>
              <a:rPr lang="en-GB" sz="2400" b="1" i="1" u="sng" dirty="0">
                <a:latin typeface="Comic Sans MS" panose="030F0702030302020204" pitchFamily="66" charset="0"/>
              </a:rPr>
              <a:t>charisms</a:t>
            </a:r>
            <a:r>
              <a:rPr lang="en-GB" sz="2400" b="1" dirty="0">
                <a:latin typeface="Comic Sans MS" panose="030F0702030302020204" pitchFamily="66" charset="0"/>
              </a:rPr>
              <a:t> that are proper to women </a:t>
            </a:r>
            <a:endParaRPr lang="en-GB" sz="2400" b="1" dirty="0" smtClean="0">
              <a:latin typeface="Comic Sans MS" panose="030F0702030302020204" pitchFamily="66" charset="0"/>
            </a:endParaRPr>
          </a:p>
          <a:p>
            <a:pPr algn="ctr"/>
            <a:r>
              <a:rPr lang="en-GB" sz="2400" b="1" dirty="0" smtClean="0">
                <a:latin typeface="Comic Sans MS" panose="030F0702030302020204" pitchFamily="66" charset="0"/>
              </a:rPr>
              <a:t>and </a:t>
            </a:r>
            <a:r>
              <a:rPr lang="en-GB" sz="2400" b="1" dirty="0">
                <a:latin typeface="Comic Sans MS" panose="030F0702030302020204" pitchFamily="66" charset="0"/>
              </a:rPr>
              <a:t>responsive to the specific needs </a:t>
            </a:r>
            <a:endParaRPr lang="en-GB" sz="2400" b="1" dirty="0" smtClean="0">
              <a:latin typeface="Comic Sans MS" panose="030F0702030302020204" pitchFamily="66" charset="0"/>
            </a:endParaRPr>
          </a:p>
          <a:p>
            <a:pPr algn="ctr"/>
            <a:r>
              <a:rPr lang="en-GB" sz="2400" b="1" dirty="0" smtClean="0">
                <a:latin typeface="Comic Sans MS" panose="030F0702030302020204" pitchFamily="66" charset="0"/>
              </a:rPr>
              <a:t>of </a:t>
            </a:r>
            <a:r>
              <a:rPr lang="en-GB" sz="2400" b="1" dirty="0">
                <a:latin typeface="Comic Sans MS" panose="030F0702030302020204" pitchFamily="66" charset="0"/>
              </a:rPr>
              <a:t>the peoples of the Amazon region </a:t>
            </a:r>
            <a:endParaRPr lang="en-GB" sz="2400" b="1" dirty="0" smtClean="0">
              <a:latin typeface="Comic Sans MS" panose="030F0702030302020204" pitchFamily="66" charset="0"/>
            </a:endParaRPr>
          </a:p>
          <a:p>
            <a:pPr algn="ctr"/>
            <a:r>
              <a:rPr lang="en-GB" sz="2400" b="1" dirty="0" smtClean="0">
                <a:latin typeface="Comic Sans MS" panose="030F0702030302020204" pitchFamily="66" charset="0"/>
              </a:rPr>
              <a:t>at </a:t>
            </a:r>
            <a:r>
              <a:rPr lang="en-GB" sz="2400" b="1" dirty="0">
                <a:latin typeface="Comic Sans MS" panose="030F0702030302020204" pitchFamily="66" charset="0"/>
              </a:rPr>
              <a:t>this moment in history</a:t>
            </a:r>
            <a:r>
              <a:rPr lang="en-GB" sz="2400" b="1" dirty="0" smtClean="0">
                <a:latin typeface="Comic Sans MS" panose="030F0702030302020204" pitchFamily="66" charset="0"/>
              </a:rPr>
              <a:t>. </a:t>
            </a:r>
            <a:r>
              <a:rPr lang="en-GB" sz="1200" b="1" dirty="0" smtClean="0">
                <a:latin typeface="Comic Sans MS" panose="030F0702030302020204" pitchFamily="66" charset="0"/>
              </a:rPr>
              <a:t>QA 102</a:t>
            </a:r>
            <a:endParaRPr lang="en-GB" sz="2400" b="1" dirty="0">
              <a:latin typeface="Comic Sans MS" panose="030F0702030302020204" pitchFamily="66" charset="0"/>
            </a:endParaRPr>
          </a:p>
        </p:txBody>
      </p:sp>
      <p:grpSp>
        <p:nvGrpSpPr>
          <p:cNvPr id="4" name="Group 3"/>
          <p:cNvGrpSpPr/>
          <p:nvPr/>
        </p:nvGrpSpPr>
        <p:grpSpPr>
          <a:xfrm>
            <a:off x="2879812" y="3356992"/>
            <a:ext cx="3528392" cy="3058973"/>
            <a:chOff x="2879812" y="3356992"/>
            <a:chExt cx="3528392" cy="3058973"/>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408" t="20562" r="29289" b="13637"/>
            <a:stretch/>
          </p:blipFill>
          <p:spPr bwMode="auto">
            <a:xfrm>
              <a:off x="3203848" y="3645024"/>
              <a:ext cx="2880320" cy="277094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79812" y="3356992"/>
              <a:ext cx="3528392" cy="1152128"/>
            </a:xfrm>
            <a:prstGeom prst="rect">
              <a:avLst/>
            </a:prstGeom>
            <a:noFill/>
          </p:spPr>
          <p:txBody>
            <a:bodyPr wrap="square" rtlCol="0">
              <a:prstTxWarp prst="textArchUpPour">
                <a:avLst/>
              </a:prstTxWarp>
              <a:spAutoFit/>
            </a:bodyPr>
            <a:lstStyle/>
            <a:p>
              <a:r>
                <a:rPr lang="en-GB" sz="2800" b="1" dirty="0" smtClean="0">
                  <a:latin typeface="Aharoni" panose="02010803020104030203" pitchFamily="2" charset="-79"/>
                  <a:cs typeface="Aharoni" panose="02010803020104030203" pitchFamily="2" charset="-79"/>
                </a:rPr>
                <a:t>Re-imagining</a:t>
              </a:r>
              <a:endParaRPr lang="en-GB" sz="2800" b="1" dirty="0">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894800325"/>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1200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6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620688"/>
            <a:ext cx="7992888" cy="2677656"/>
          </a:xfrm>
          <a:prstGeom prst="rect">
            <a:avLst/>
          </a:prstGeom>
          <a:noFill/>
        </p:spPr>
        <p:txBody>
          <a:bodyPr wrap="square" rtlCol="0">
            <a:spAutoFit/>
          </a:bodyPr>
          <a:lstStyle/>
          <a:p>
            <a:pPr algn="ctr"/>
            <a:r>
              <a:rPr lang="en-GB" sz="2400" b="1" dirty="0" smtClean="0">
                <a:latin typeface="Comic Sans MS" panose="030F0702030302020204" pitchFamily="66" charset="0"/>
              </a:rPr>
              <a:t>What is needed is courageous openness</a:t>
            </a:r>
          </a:p>
          <a:p>
            <a:pPr algn="ctr"/>
            <a:r>
              <a:rPr lang="en-GB" sz="2400" b="1" dirty="0" smtClean="0">
                <a:latin typeface="Comic Sans MS" panose="030F0702030302020204" pitchFamily="66" charset="0"/>
              </a:rPr>
              <a:t> to the novelty of the Spirit, </a:t>
            </a:r>
          </a:p>
          <a:p>
            <a:pPr algn="ctr"/>
            <a:r>
              <a:rPr lang="en-GB" sz="2400" b="1" dirty="0" smtClean="0">
                <a:latin typeface="Comic Sans MS" panose="030F0702030302020204" pitchFamily="66" charset="0"/>
              </a:rPr>
              <a:t>who is always able to create something new </a:t>
            </a:r>
          </a:p>
          <a:p>
            <a:pPr algn="ctr"/>
            <a:r>
              <a:rPr lang="en-GB" sz="2400" b="1" dirty="0" smtClean="0">
                <a:latin typeface="Comic Sans MS" panose="030F0702030302020204" pitchFamily="66" charset="0"/>
              </a:rPr>
              <a:t>with the inexhaustible riches of Jesus Christ </a:t>
            </a:r>
          </a:p>
          <a:p>
            <a:pPr algn="ctr"/>
            <a:r>
              <a:rPr lang="en-GB" sz="2400" b="1" dirty="0" smtClean="0">
                <a:latin typeface="Comic Sans MS" panose="030F0702030302020204" pitchFamily="66" charset="0"/>
              </a:rPr>
              <a:t>...</a:t>
            </a:r>
            <a:r>
              <a:rPr lang="en-GB" sz="2400" b="1" dirty="0">
                <a:latin typeface="Comic Sans MS" panose="030F0702030302020204" pitchFamily="66" charset="0"/>
              </a:rPr>
              <a:t> </a:t>
            </a:r>
            <a:r>
              <a:rPr lang="en-GB" sz="2400" b="1" i="1" dirty="0" smtClean="0">
                <a:latin typeface="Comic Sans MS" panose="030F0702030302020204" pitchFamily="66" charset="0"/>
              </a:rPr>
              <a:t>let us be fearless</a:t>
            </a:r>
            <a:r>
              <a:rPr lang="en-GB" sz="2400" b="1" dirty="0" smtClean="0">
                <a:latin typeface="Comic Sans MS" panose="030F0702030302020204" pitchFamily="66" charset="0"/>
              </a:rPr>
              <a:t>; </a:t>
            </a:r>
          </a:p>
          <a:p>
            <a:pPr algn="ctr"/>
            <a:r>
              <a:rPr lang="en-GB" sz="2400" b="1" i="1" dirty="0" smtClean="0">
                <a:latin typeface="Comic Sans MS" panose="030F0702030302020204" pitchFamily="66" charset="0"/>
              </a:rPr>
              <a:t>let us not clip the wings of the Holy Spirit</a:t>
            </a:r>
            <a:r>
              <a:rPr lang="en-GB" sz="2400" b="1" dirty="0" smtClean="0">
                <a:latin typeface="Comic Sans MS" panose="030F0702030302020204" pitchFamily="66" charset="0"/>
              </a:rPr>
              <a:t>.</a:t>
            </a:r>
          </a:p>
          <a:p>
            <a:pPr algn="ctr"/>
            <a:r>
              <a:rPr lang="en-GB" sz="2400" b="1" dirty="0" smtClean="0">
                <a:latin typeface="Comic Sans MS" panose="030F0702030302020204" pitchFamily="66" charset="0"/>
              </a:rPr>
              <a:t> </a:t>
            </a:r>
            <a:r>
              <a:rPr lang="en-GB" sz="1200" b="1" dirty="0" smtClean="0">
                <a:latin typeface="Comic Sans MS" panose="030F0702030302020204" pitchFamily="66" charset="0"/>
              </a:rPr>
              <a:t>QA 69</a:t>
            </a:r>
            <a:endParaRPr lang="en-GB" sz="2400" b="1" dirty="0">
              <a:latin typeface="Comic Sans MS" panose="030F0702030302020204" pitchFamily="66"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246" y="3284984"/>
            <a:ext cx="5905500" cy="33147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9721966"/>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6000"/>
                                  </p:stCondLst>
                                  <p:childTnLst>
                                    <p:set>
                                      <p:cBhvr>
                                        <p:cTn id="6" dur="1" fill="hold">
                                          <p:stCondLst>
                                            <p:cond delay="0"/>
                                          </p:stCondLst>
                                        </p:cTn>
                                        <p:tgtEl>
                                          <p:spTgt spid="7170"/>
                                        </p:tgtEl>
                                        <p:attrNameLst>
                                          <p:attrName>style.visibility</p:attrName>
                                        </p:attrNameLst>
                                      </p:cBhvr>
                                      <p:to>
                                        <p:strVal val="visible"/>
                                      </p:to>
                                    </p:set>
                                    <p:animEffect transition="in" filter="circle(out)">
                                      <p:cBhvr>
                                        <p:cTn id="7" dur="6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3684" y="188640"/>
            <a:ext cx="6810316" cy="6740307"/>
          </a:xfrm>
          <a:prstGeom prst="rect">
            <a:avLst/>
          </a:prstGeom>
          <a:noFill/>
        </p:spPr>
        <p:txBody>
          <a:bodyPr wrap="square" rtlCol="0">
            <a:spAutoFit/>
          </a:bodyPr>
          <a:lstStyle/>
          <a:p>
            <a:pPr algn="ctr"/>
            <a:endParaRPr lang="en-GB" sz="2400" b="1" dirty="0">
              <a:latin typeface="Comic Sans MS" panose="030F0702030302020204" pitchFamily="66" charset="0"/>
            </a:endParaRPr>
          </a:p>
          <a:p>
            <a:pPr algn="ctr"/>
            <a:endParaRPr lang="en-GB" sz="2400" b="1" dirty="0" smtClean="0">
              <a:latin typeface="Comic Sans MS" panose="030F0702030302020204" pitchFamily="66" charset="0"/>
            </a:endParaRPr>
          </a:p>
          <a:p>
            <a:pPr algn="ctr"/>
            <a:r>
              <a:rPr lang="en-GB" sz="2400" b="1" dirty="0" smtClean="0">
                <a:latin typeface="Comic Sans MS" panose="030F0702030302020204" pitchFamily="66" charset="0"/>
              </a:rPr>
              <a:t>Mother of life,</a:t>
            </a:r>
          </a:p>
          <a:p>
            <a:pPr algn="ctr"/>
            <a:r>
              <a:rPr lang="en-GB" sz="2400" b="1" dirty="0" smtClean="0">
                <a:latin typeface="Comic Sans MS" panose="030F0702030302020204" pitchFamily="66" charset="0"/>
              </a:rPr>
              <a:t>in your maternal womb Jesus took flesh,</a:t>
            </a:r>
          </a:p>
          <a:p>
            <a:pPr algn="ctr"/>
            <a:r>
              <a:rPr lang="en-GB" sz="2400" b="1" dirty="0" smtClean="0">
                <a:latin typeface="Comic Sans MS" panose="030F0702030302020204" pitchFamily="66" charset="0"/>
              </a:rPr>
              <a:t>the Lord of all that exists.</a:t>
            </a:r>
          </a:p>
          <a:p>
            <a:pPr algn="ctr"/>
            <a:r>
              <a:rPr lang="en-GB" sz="2400" b="1" dirty="0" smtClean="0">
                <a:latin typeface="Comic Sans MS" panose="030F0702030302020204" pitchFamily="66" charset="0"/>
              </a:rPr>
              <a:t>Risen, he transfigured you by his light</a:t>
            </a:r>
          </a:p>
          <a:p>
            <a:pPr algn="ctr"/>
            <a:r>
              <a:rPr lang="en-GB" sz="2400" b="1" dirty="0" smtClean="0">
                <a:latin typeface="Comic Sans MS" panose="030F0702030302020204" pitchFamily="66" charset="0"/>
              </a:rPr>
              <a:t>and made you the Queen of all creation.</a:t>
            </a:r>
          </a:p>
          <a:p>
            <a:pPr algn="ctr"/>
            <a:r>
              <a:rPr lang="en-GB" sz="2400" b="1" dirty="0" smtClean="0">
                <a:latin typeface="Comic Sans MS" panose="030F0702030302020204" pitchFamily="66" charset="0"/>
              </a:rPr>
              <a:t>For that reason, we ask you, Mary, </a:t>
            </a:r>
          </a:p>
          <a:p>
            <a:pPr algn="ctr"/>
            <a:r>
              <a:rPr lang="en-GB" sz="2400" b="1" dirty="0" smtClean="0">
                <a:latin typeface="Comic Sans MS" panose="030F0702030302020204" pitchFamily="66" charset="0"/>
              </a:rPr>
              <a:t>to reign in the beating heart </a:t>
            </a:r>
          </a:p>
          <a:p>
            <a:pPr algn="ctr"/>
            <a:r>
              <a:rPr lang="en-GB" sz="2400" b="1" dirty="0" smtClean="0">
                <a:latin typeface="Comic Sans MS" panose="030F0702030302020204" pitchFamily="66" charset="0"/>
              </a:rPr>
              <a:t>of Amazonia.</a:t>
            </a:r>
          </a:p>
          <a:p>
            <a:pPr algn="ctr"/>
            <a:endParaRPr lang="en-GB" sz="2400" b="1" dirty="0" smtClean="0">
              <a:latin typeface="Comic Sans MS" panose="030F0702030302020204" pitchFamily="66" charset="0"/>
            </a:endParaRPr>
          </a:p>
          <a:p>
            <a:pPr algn="ctr"/>
            <a:r>
              <a:rPr lang="en-GB" sz="2400" b="1" dirty="0" smtClean="0">
                <a:latin typeface="Comic Sans MS" panose="030F0702030302020204" pitchFamily="66" charset="0"/>
              </a:rPr>
              <a:t>Show yourself the Mother of all creatures,</a:t>
            </a:r>
          </a:p>
          <a:p>
            <a:pPr algn="ctr"/>
            <a:r>
              <a:rPr lang="en-GB" sz="2400" b="1" dirty="0" smtClean="0">
                <a:latin typeface="Comic Sans MS" panose="030F0702030302020204" pitchFamily="66" charset="0"/>
              </a:rPr>
              <a:t>in the beauty of the flowers, the rivers,</a:t>
            </a:r>
          </a:p>
          <a:p>
            <a:pPr algn="ctr"/>
            <a:r>
              <a:rPr lang="en-GB" sz="2400" b="1" dirty="0" smtClean="0">
                <a:latin typeface="Comic Sans MS" panose="030F0702030302020204" pitchFamily="66" charset="0"/>
              </a:rPr>
              <a:t>the great river that courses through it</a:t>
            </a:r>
          </a:p>
          <a:p>
            <a:pPr algn="ctr"/>
            <a:r>
              <a:rPr lang="en-GB" sz="2400" b="1" dirty="0" smtClean="0">
                <a:latin typeface="Comic Sans MS" panose="030F0702030302020204" pitchFamily="66" charset="0"/>
              </a:rPr>
              <a:t>and all the life pulsing in its forests.</a:t>
            </a:r>
          </a:p>
          <a:p>
            <a:pPr algn="ctr"/>
            <a:r>
              <a:rPr lang="en-GB" sz="2400" b="1" dirty="0" smtClean="0">
                <a:latin typeface="Comic Sans MS" panose="030F0702030302020204" pitchFamily="66" charset="0"/>
              </a:rPr>
              <a:t>Tenderly care for this explosion of beauty.</a:t>
            </a:r>
          </a:p>
          <a:p>
            <a:pPr algn="ctr"/>
            <a:endParaRPr lang="en-GB" sz="2400" b="1" dirty="0" smtClean="0">
              <a:latin typeface="Comic Sans MS" panose="030F0702030302020204" pitchFamily="66" charset="0"/>
            </a:endParaRPr>
          </a:p>
          <a:p>
            <a:pPr algn="ctr"/>
            <a:endParaRPr lang="en-GB" sz="2400" b="1" dirty="0">
              <a:latin typeface="Comic Sans MS" panose="030F0702030302020204" pitchFamily="66" charset="0"/>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034" r="28242"/>
          <a:stretch/>
        </p:blipFill>
        <p:spPr bwMode="auto">
          <a:xfrm>
            <a:off x="-21945" y="548680"/>
            <a:ext cx="2634466" cy="33123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201277"/>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764704"/>
            <a:ext cx="8568952" cy="5262979"/>
          </a:xfrm>
          <a:prstGeom prst="rect">
            <a:avLst/>
          </a:prstGeom>
          <a:noFill/>
        </p:spPr>
        <p:txBody>
          <a:bodyPr wrap="square" rtlCol="0">
            <a:spAutoFit/>
          </a:bodyPr>
          <a:lstStyle/>
          <a:p>
            <a:pPr algn="ctr"/>
            <a:r>
              <a:rPr lang="en-GB" sz="2400" b="1" dirty="0" smtClean="0">
                <a:latin typeface="Comic Sans MS" panose="030F0702030302020204" pitchFamily="66" charset="0"/>
              </a:rPr>
              <a:t>Ask Jesus to pour out all his love</a:t>
            </a:r>
          </a:p>
          <a:p>
            <a:pPr algn="ctr"/>
            <a:r>
              <a:rPr lang="en-GB" sz="2400" b="1" dirty="0" smtClean="0">
                <a:latin typeface="Comic Sans MS" panose="030F0702030302020204" pitchFamily="66" charset="0"/>
              </a:rPr>
              <a:t>on the men and women who dwell there,</a:t>
            </a:r>
          </a:p>
          <a:p>
            <a:pPr algn="ctr"/>
            <a:r>
              <a:rPr lang="en-GB" sz="2400" b="1" dirty="0" smtClean="0">
                <a:latin typeface="Comic Sans MS" panose="030F0702030302020204" pitchFamily="66" charset="0"/>
              </a:rPr>
              <a:t>that they may know how to appreciate and care for it.</a:t>
            </a:r>
          </a:p>
          <a:p>
            <a:pPr algn="ctr"/>
            <a:endParaRPr lang="en-GB" sz="2400" b="1" dirty="0" smtClean="0">
              <a:latin typeface="Comic Sans MS" panose="030F0702030302020204" pitchFamily="66" charset="0"/>
            </a:endParaRPr>
          </a:p>
          <a:p>
            <a:pPr algn="ctr"/>
            <a:r>
              <a:rPr lang="en-GB" sz="2400" b="1" dirty="0" smtClean="0">
                <a:latin typeface="Comic Sans MS" panose="030F0702030302020204" pitchFamily="66" charset="0"/>
              </a:rPr>
              <a:t>Bring your Son to birth in their hearts,</a:t>
            </a:r>
          </a:p>
          <a:p>
            <a:pPr algn="ctr"/>
            <a:r>
              <a:rPr lang="en-GB" sz="2400" b="1" dirty="0" smtClean="0">
                <a:latin typeface="Comic Sans MS" panose="030F0702030302020204" pitchFamily="66" charset="0"/>
              </a:rPr>
              <a:t>so that he can shine forth in the Amazon region,</a:t>
            </a:r>
          </a:p>
          <a:p>
            <a:pPr algn="ctr"/>
            <a:r>
              <a:rPr lang="en-GB" sz="2400" b="1" dirty="0" smtClean="0">
                <a:latin typeface="Comic Sans MS" panose="030F0702030302020204" pitchFamily="66" charset="0"/>
              </a:rPr>
              <a:t>in its peoples and in its cultures,</a:t>
            </a:r>
          </a:p>
          <a:p>
            <a:pPr algn="ctr"/>
            <a:r>
              <a:rPr lang="en-GB" sz="2400" b="1" dirty="0" smtClean="0">
                <a:latin typeface="Comic Sans MS" panose="030F0702030302020204" pitchFamily="66" charset="0"/>
              </a:rPr>
              <a:t>by the light of his word,</a:t>
            </a:r>
          </a:p>
          <a:p>
            <a:pPr algn="ctr"/>
            <a:r>
              <a:rPr lang="en-GB" sz="2400" b="1" dirty="0" smtClean="0">
                <a:latin typeface="Comic Sans MS" panose="030F0702030302020204" pitchFamily="66" charset="0"/>
              </a:rPr>
              <a:t>by his consoling love,</a:t>
            </a:r>
          </a:p>
          <a:p>
            <a:pPr algn="ctr"/>
            <a:r>
              <a:rPr lang="en-GB" sz="2400" b="1" dirty="0" smtClean="0">
                <a:latin typeface="Comic Sans MS" panose="030F0702030302020204" pitchFamily="66" charset="0"/>
              </a:rPr>
              <a:t>by his message of fraternity and justice.</a:t>
            </a:r>
          </a:p>
          <a:p>
            <a:pPr algn="ctr"/>
            <a:endParaRPr lang="en-GB" sz="2400" b="1" dirty="0" smtClean="0">
              <a:latin typeface="Comic Sans MS" panose="030F0702030302020204" pitchFamily="66" charset="0"/>
            </a:endParaRPr>
          </a:p>
          <a:p>
            <a:pPr algn="ctr"/>
            <a:r>
              <a:rPr lang="en-GB" sz="2400" b="1" dirty="0" smtClean="0">
                <a:latin typeface="Comic Sans MS" panose="030F0702030302020204" pitchFamily="66" charset="0"/>
              </a:rPr>
              <a:t>And at every Eucharist,</a:t>
            </a:r>
          </a:p>
          <a:p>
            <a:pPr algn="ctr"/>
            <a:r>
              <a:rPr lang="en-GB" sz="2400" b="1" dirty="0" smtClean="0">
                <a:latin typeface="Comic Sans MS" panose="030F0702030302020204" pitchFamily="66" charset="0"/>
              </a:rPr>
              <a:t>may all this awe and wonder be lifted up</a:t>
            </a:r>
          </a:p>
          <a:p>
            <a:pPr algn="ctr"/>
            <a:r>
              <a:rPr lang="en-GB" sz="2400" b="1" dirty="0" smtClean="0">
                <a:latin typeface="Comic Sans MS" panose="030F0702030302020204" pitchFamily="66" charset="0"/>
              </a:rPr>
              <a:t>to the glory of the Father.</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00256" cy="607897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7194713"/>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6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764704"/>
            <a:ext cx="8280920" cy="4893647"/>
          </a:xfrm>
          <a:prstGeom prst="rect">
            <a:avLst/>
          </a:prstGeom>
          <a:noFill/>
        </p:spPr>
        <p:txBody>
          <a:bodyPr wrap="square" rtlCol="0">
            <a:spAutoFit/>
          </a:bodyPr>
          <a:lstStyle/>
          <a:p>
            <a:pPr algn="ctr"/>
            <a:r>
              <a:rPr lang="en-GB" sz="2400" b="1" dirty="0" smtClean="0">
                <a:latin typeface="Comic Sans MS" panose="030F0702030302020204" pitchFamily="66" charset="0"/>
              </a:rPr>
              <a:t>Mother, look upon the poor of the Amazon region,</a:t>
            </a:r>
          </a:p>
          <a:p>
            <a:pPr algn="ctr"/>
            <a:r>
              <a:rPr lang="en-GB" sz="2400" b="1" dirty="0" smtClean="0">
                <a:latin typeface="Comic Sans MS" panose="030F0702030302020204" pitchFamily="66" charset="0"/>
              </a:rPr>
              <a:t>for their home is being destroyed by petty interests.</a:t>
            </a:r>
          </a:p>
          <a:p>
            <a:pPr algn="ctr"/>
            <a:r>
              <a:rPr lang="en-GB" sz="2400" b="1" dirty="0" smtClean="0">
                <a:latin typeface="Comic Sans MS" panose="030F0702030302020204" pitchFamily="66" charset="0"/>
              </a:rPr>
              <a:t>How much pain and misery,</a:t>
            </a:r>
          </a:p>
          <a:p>
            <a:pPr algn="ctr"/>
            <a:r>
              <a:rPr lang="en-GB" sz="2400" b="1" dirty="0" smtClean="0">
                <a:latin typeface="Comic Sans MS" panose="030F0702030302020204" pitchFamily="66" charset="0"/>
              </a:rPr>
              <a:t>how much neglect and abuse there is</a:t>
            </a:r>
          </a:p>
          <a:p>
            <a:pPr algn="ctr"/>
            <a:r>
              <a:rPr lang="en-GB" sz="2400" b="1" dirty="0" smtClean="0">
                <a:latin typeface="Comic Sans MS" panose="030F0702030302020204" pitchFamily="66" charset="0"/>
              </a:rPr>
              <a:t>in this blessed land</a:t>
            </a:r>
          </a:p>
          <a:p>
            <a:pPr algn="ctr"/>
            <a:r>
              <a:rPr lang="en-GB" sz="2400" b="1" dirty="0" smtClean="0">
                <a:latin typeface="Comic Sans MS" panose="030F0702030302020204" pitchFamily="66" charset="0"/>
              </a:rPr>
              <a:t>overflowing with life!</a:t>
            </a:r>
          </a:p>
          <a:p>
            <a:pPr algn="ctr"/>
            <a:endParaRPr lang="en-GB" sz="2400" b="1" dirty="0" smtClean="0">
              <a:latin typeface="Comic Sans MS" panose="030F0702030302020204" pitchFamily="66" charset="0"/>
            </a:endParaRPr>
          </a:p>
          <a:p>
            <a:pPr algn="ctr"/>
            <a:r>
              <a:rPr lang="en-GB" sz="2400" b="1" dirty="0" smtClean="0">
                <a:latin typeface="Comic Sans MS" panose="030F0702030302020204" pitchFamily="66" charset="0"/>
              </a:rPr>
              <a:t>Touch the hearts of the powerful,</a:t>
            </a:r>
          </a:p>
          <a:p>
            <a:pPr algn="ctr"/>
            <a:r>
              <a:rPr lang="en-GB" sz="2400" b="1" dirty="0" smtClean="0">
                <a:latin typeface="Comic Sans MS" panose="030F0702030302020204" pitchFamily="66" charset="0"/>
              </a:rPr>
              <a:t>for, even though we sense that the hour is late,</a:t>
            </a:r>
          </a:p>
          <a:p>
            <a:pPr algn="ctr"/>
            <a:r>
              <a:rPr lang="en-GB" sz="2400" b="1" dirty="0" smtClean="0">
                <a:latin typeface="Comic Sans MS" panose="030F0702030302020204" pitchFamily="66" charset="0"/>
              </a:rPr>
              <a:t>you call us to save</a:t>
            </a:r>
          </a:p>
          <a:p>
            <a:pPr algn="ctr"/>
            <a:r>
              <a:rPr lang="en-GB" sz="2400" b="1" dirty="0" smtClean="0">
                <a:latin typeface="Comic Sans MS" panose="030F0702030302020204" pitchFamily="66" charset="0"/>
              </a:rPr>
              <a:t>what is still alive.</a:t>
            </a:r>
          </a:p>
          <a:p>
            <a:pPr algn="ctr"/>
            <a:endParaRPr lang="en-GB" sz="2400" b="1" dirty="0" smtClean="0">
              <a:latin typeface="Comic Sans MS" panose="030F0702030302020204" pitchFamily="66" charset="0"/>
            </a:endParaRPr>
          </a:p>
          <a:p>
            <a:pPr algn="ctr"/>
            <a:endParaRPr lang="en-GB" sz="2400" b="1" dirty="0">
              <a:latin typeface="Comic Sans MS" panose="030F0702030302020204" pitchFamily="66"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50" y="548680"/>
            <a:ext cx="8863307" cy="59051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4204118"/>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4)">
                                      <p:cBhvr>
                                        <p:cTn id="7" dur="5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548680"/>
            <a:ext cx="7920880" cy="5262979"/>
          </a:xfrm>
          <a:prstGeom prst="rect">
            <a:avLst/>
          </a:prstGeom>
          <a:noFill/>
        </p:spPr>
        <p:txBody>
          <a:bodyPr wrap="square" rtlCol="0">
            <a:spAutoFit/>
          </a:bodyPr>
          <a:lstStyle/>
          <a:p>
            <a:pPr algn="ctr"/>
            <a:r>
              <a:rPr lang="en-GB" sz="2400" b="1" dirty="0" smtClean="0">
                <a:latin typeface="Comic Sans MS" panose="030F0702030302020204" pitchFamily="66" charset="0"/>
              </a:rPr>
              <a:t>Mother whose heart is pierced,</a:t>
            </a:r>
          </a:p>
          <a:p>
            <a:pPr algn="ctr"/>
            <a:r>
              <a:rPr lang="en-GB" sz="2400" b="1" dirty="0" smtClean="0">
                <a:latin typeface="Comic Sans MS" panose="030F0702030302020204" pitchFamily="66" charset="0"/>
              </a:rPr>
              <a:t>who yourself suffer in your mistreated sons and daughters,</a:t>
            </a:r>
          </a:p>
          <a:p>
            <a:pPr algn="ctr"/>
            <a:r>
              <a:rPr lang="en-GB" sz="2400" b="1" dirty="0" smtClean="0">
                <a:latin typeface="Comic Sans MS" panose="030F0702030302020204" pitchFamily="66" charset="0"/>
              </a:rPr>
              <a:t>and in the wounds inflicted on nature,</a:t>
            </a:r>
          </a:p>
          <a:p>
            <a:pPr algn="ctr"/>
            <a:r>
              <a:rPr lang="en-GB" sz="2400" b="1" dirty="0" smtClean="0">
                <a:latin typeface="Comic Sans MS" panose="030F0702030302020204" pitchFamily="66" charset="0"/>
              </a:rPr>
              <a:t>reign in the Amazon,</a:t>
            </a:r>
          </a:p>
          <a:p>
            <a:pPr algn="ctr"/>
            <a:r>
              <a:rPr lang="en-GB" sz="2400" b="1" dirty="0" smtClean="0">
                <a:latin typeface="Comic Sans MS" panose="030F0702030302020204" pitchFamily="66" charset="0"/>
              </a:rPr>
              <a:t>together with your Son.</a:t>
            </a:r>
          </a:p>
          <a:p>
            <a:pPr algn="ctr"/>
            <a:r>
              <a:rPr lang="en-GB" sz="2400" b="1" dirty="0" smtClean="0">
                <a:latin typeface="Comic Sans MS" panose="030F0702030302020204" pitchFamily="66" charset="0"/>
              </a:rPr>
              <a:t>Reign so that no one else can claim lordship</a:t>
            </a:r>
          </a:p>
          <a:p>
            <a:pPr algn="ctr"/>
            <a:r>
              <a:rPr lang="en-GB" sz="2400" b="1" dirty="0" smtClean="0">
                <a:latin typeface="Comic Sans MS" panose="030F0702030302020204" pitchFamily="66" charset="0"/>
              </a:rPr>
              <a:t>over the handiwork of God.</a:t>
            </a:r>
          </a:p>
          <a:p>
            <a:pPr algn="ctr"/>
            <a:endParaRPr lang="en-GB" sz="2400" b="1" dirty="0" smtClean="0">
              <a:latin typeface="Comic Sans MS" panose="030F0702030302020204" pitchFamily="66" charset="0"/>
            </a:endParaRPr>
          </a:p>
          <a:p>
            <a:pPr algn="ctr"/>
            <a:r>
              <a:rPr lang="en-GB" sz="2400" b="1" dirty="0" smtClean="0">
                <a:latin typeface="Comic Sans MS" panose="030F0702030302020204" pitchFamily="66" charset="0"/>
              </a:rPr>
              <a:t>We trust in you, Mother of life.</a:t>
            </a:r>
          </a:p>
          <a:p>
            <a:pPr algn="ctr"/>
            <a:r>
              <a:rPr lang="en-GB" sz="2400" b="1" dirty="0" smtClean="0">
                <a:latin typeface="Comic Sans MS" panose="030F0702030302020204" pitchFamily="66" charset="0"/>
              </a:rPr>
              <a:t>Do not abandon us</a:t>
            </a:r>
          </a:p>
          <a:p>
            <a:pPr algn="ctr"/>
            <a:r>
              <a:rPr lang="en-GB" sz="2400" b="1" dirty="0" smtClean="0">
                <a:latin typeface="Comic Sans MS" panose="030F0702030302020204" pitchFamily="66" charset="0"/>
              </a:rPr>
              <a:t>in this dark hour.</a:t>
            </a:r>
          </a:p>
          <a:p>
            <a:pPr algn="ctr"/>
            <a:r>
              <a:rPr lang="en-GB" sz="2400" b="1" dirty="0" smtClean="0">
                <a:latin typeface="Comic Sans MS" panose="030F0702030302020204" pitchFamily="66" charset="0"/>
              </a:rPr>
              <a:t>Amen.</a:t>
            </a:r>
          </a:p>
          <a:p>
            <a:pPr algn="ctr"/>
            <a:endParaRPr lang="en-GB" sz="2400" b="1" dirty="0">
              <a:latin typeface="Comic Sans MS" panose="030F0702030302020204" pitchFamily="66"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4" y="411058"/>
            <a:ext cx="9144000" cy="561022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8795" y="429283"/>
            <a:ext cx="2383178" cy="570441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5974427"/>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out)">
                                      <p:cBhvr>
                                        <p:cTn id="7" dur="6000"/>
                                        <p:tgtEl>
                                          <p:spTgt spid="5122"/>
                                        </p:tgtEl>
                                      </p:cBhvr>
                                    </p:animEffect>
                                  </p:childTnLst>
                                </p:cTn>
                              </p:par>
                              <p:par>
                                <p:cTn id="8" presetID="6" presetClass="entr" presetSubtype="32" fill="hold" nodeType="withEffect">
                                  <p:stCondLst>
                                    <p:cond delay="6000"/>
                                  </p:stCondLst>
                                  <p:childTnLst>
                                    <p:set>
                                      <p:cBhvr>
                                        <p:cTn id="9" dur="1" fill="hold">
                                          <p:stCondLst>
                                            <p:cond delay="0"/>
                                          </p:stCondLst>
                                        </p:cTn>
                                        <p:tgtEl>
                                          <p:spTgt spid="1026"/>
                                        </p:tgtEl>
                                        <p:attrNameLst>
                                          <p:attrName>style.visibility</p:attrName>
                                        </p:attrNameLst>
                                      </p:cBhvr>
                                      <p:to>
                                        <p:strVal val="visible"/>
                                      </p:to>
                                    </p:set>
                                    <p:animEffect transition="in" filter="circle(out)">
                                      <p:cBhvr>
                                        <p:cTn id="10" dur="6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5576" y="404664"/>
            <a:ext cx="8064896" cy="2677656"/>
          </a:xfrm>
          <a:prstGeom prst="rect">
            <a:avLst/>
          </a:prstGeom>
          <a:noFill/>
        </p:spPr>
        <p:txBody>
          <a:bodyPr wrap="square" rtlCol="0">
            <a:spAutoFit/>
          </a:bodyPr>
          <a:lstStyle/>
          <a:p>
            <a:pPr algn="ctr"/>
            <a:r>
              <a:rPr lang="en-GB" sz="2400" b="1" dirty="0" smtClean="0">
                <a:latin typeface="Comic Sans MS" panose="030F0702030302020204" pitchFamily="66" charset="0"/>
              </a:rPr>
              <a:t>Preaching must become </a:t>
            </a:r>
            <a:r>
              <a:rPr lang="en-GB" sz="2400" b="1" i="1" dirty="0" smtClean="0">
                <a:latin typeface="Comic Sans MS" panose="030F0702030302020204" pitchFamily="66" charset="0"/>
              </a:rPr>
              <a:t>incarnate,</a:t>
            </a:r>
          </a:p>
          <a:p>
            <a:pPr algn="ctr"/>
            <a:r>
              <a:rPr lang="en-GB" sz="2400" b="1" dirty="0" smtClean="0">
                <a:latin typeface="Comic Sans MS" panose="030F0702030302020204" pitchFamily="66" charset="0"/>
              </a:rPr>
              <a:t> spirituality must become </a:t>
            </a:r>
            <a:r>
              <a:rPr lang="en-GB" sz="2400" b="1" i="1" dirty="0" smtClean="0">
                <a:latin typeface="Comic Sans MS" panose="030F0702030302020204" pitchFamily="66" charset="0"/>
              </a:rPr>
              <a:t>incarnate</a:t>
            </a:r>
            <a:r>
              <a:rPr lang="en-GB" sz="2400" b="1" dirty="0" smtClean="0">
                <a:latin typeface="Comic Sans MS" panose="030F0702030302020204" pitchFamily="66" charset="0"/>
              </a:rPr>
              <a:t>, </a:t>
            </a:r>
          </a:p>
          <a:p>
            <a:pPr algn="ctr"/>
            <a:r>
              <a:rPr lang="en-GB" sz="2400" b="1" dirty="0" smtClean="0">
                <a:latin typeface="Comic Sans MS" panose="030F0702030302020204" pitchFamily="66" charset="0"/>
              </a:rPr>
              <a:t>ecclesial structures must become </a:t>
            </a:r>
            <a:r>
              <a:rPr lang="en-GB" sz="2400" b="1" i="1" dirty="0" smtClean="0">
                <a:latin typeface="Comic Sans MS" panose="030F0702030302020204" pitchFamily="66" charset="0"/>
              </a:rPr>
              <a:t>incarnate</a:t>
            </a:r>
            <a:r>
              <a:rPr lang="en-GB" sz="2400" b="1" dirty="0" smtClean="0">
                <a:latin typeface="Comic Sans MS" panose="030F0702030302020204" pitchFamily="66" charset="0"/>
              </a:rPr>
              <a:t>.</a:t>
            </a:r>
          </a:p>
          <a:p>
            <a:pPr algn="ctr"/>
            <a:r>
              <a:rPr lang="en-GB" sz="2400" b="1" dirty="0" smtClean="0">
                <a:latin typeface="Comic Sans MS" panose="030F0702030302020204" pitchFamily="66" charset="0"/>
              </a:rPr>
              <a:t> For this reason, </a:t>
            </a:r>
          </a:p>
          <a:p>
            <a:pPr algn="ctr"/>
            <a:r>
              <a:rPr lang="en-GB" sz="2400" b="1" dirty="0" smtClean="0">
                <a:latin typeface="Comic Sans MS" panose="030F0702030302020204" pitchFamily="66" charset="0"/>
              </a:rPr>
              <a:t>I humbly propose in this brief Exhortation</a:t>
            </a:r>
          </a:p>
          <a:p>
            <a:pPr algn="ctr"/>
            <a:r>
              <a:rPr lang="en-GB" sz="2400" b="1" dirty="0" smtClean="0">
                <a:latin typeface="Comic Sans MS" panose="030F0702030302020204" pitchFamily="66" charset="0"/>
              </a:rPr>
              <a:t> to speak of </a:t>
            </a:r>
            <a:r>
              <a:rPr lang="en-GB" sz="2400" b="1" dirty="0" smtClean="0">
                <a:solidFill>
                  <a:srgbClr val="FFFF00"/>
                </a:solidFill>
                <a:latin typeface="Comic Sans MS" panose="030F0702030302020204" pitchFamily="66" charset="0"/>
              </a:rPr>
              <a:t>four great dreams </a:t>
            </a:r>
          </a:p>
          <a:p>
            <a:pPr algn="ctr"/>
            <a:r>
              <a:rPr lang="en-GB" sz="2400" b="1" dirty="0" smtClean="0">
                <a:latin typeface="Comic Sans MS" panose="030F0702030302020204" pitchFamily="66" charset="0"/>
              </a:rPr>
              <a:t>that the Amazon region inspires in me. </a:t>
            </a:r>
            <a:r>
              <a:rPr lang="en-GB" sz="1200" b="1" dirty="0" smtClean="0">
                <a:latin typeface="Comic Sans MS" panose="030F0702030302020204" pitchFamily="66" charset="0"/>
              </a:rPr>
              <a:t>QA 6</a:t>
            </a:r>
            <a:endParaRPr lang="en-GB" sz="2400" b="1" dirty="0">
              <a:latin typeface="Comic Sans MS" panose="030F0702030302020204" pitchFamily="66"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056" y="3212976"/>
            <a:ext cx="6067561" cy="341131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4677350"/>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9000"/>
                                  </p:stCondLst>
                                  <p:childTnLst>
                                    <p:set>
                                      <p:cBhvr>
                                        <p:cTn id="6" dur="1" fill="hold">
                                          <p:stCondLst>
                                            <p:cond delay="0"/>
                                          </p:stCondLst>
                                        </p:cTn>
                                        <p:tgtEl>
                                          <p:spTgt spid="2050"/>
                                        </p:tgtEl>
                                        <p:attrNameLst>
                                          <p:attrName>style.visibility</p:attrName>
                                        </p:attrNameLst>
                                      </p:cBhvr>
                                      <p:to>
                                        <p:strVal val="visible"/>
                                      </p:to>
                                    </p:set>
                                    <p:animEffect transition="in" filter="circle(out)">
                                      <p:cBhvr>
                                        <p:cTn id="7" dur="6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0279" y="548680"/>
            <a:ext cx="8640960" cy="1938992"/>
          </a:xfrm>
          <a:prstGeom prst="rect">
            <a:avLst/>
          </a:prstGeom>
          <a:noFill/>
        </p:spPr>
        <p:txBody>
          <a:bodyPr wrap="square" rtlCol="0">
            <a:spAutoFit/>
          </a:bodyPr>
          <a:lstStyle/>
          <a:p>
            <a:pPr algn="ctr"/>
            <a:r>
              <a:rPr lang="en-GB" sz="2400" b="1" dirty="0" smtClean="0">
                <a:latin typeface="Comic Sans MS" panose="030F0702030302020204" pitchFamily="66" charset="0"/>
              </a:rPr>
              <a:t> </a:t>
            </a:r>
            <a:r>
              <a:rPr lang="en-GB" sz="2400" b="1" dirty="0" smtClean="0">
                <a:solidFill>
                  <a:srgbClr val="FFFF00"/>
                </a:solidFill>
                <a:latin typeface="Comic Sans MS" panose="030F0702030302020204" pitchFamily="66" charset="0"/>
              </a:rPr>
              <a:t>I dream of an Amazon region </a:t>
            </a:r>
          </a:p>
          <a:p>
            <a:pPr algn="ctr"/>
            <a:r>
              <a:rPr lang="en-GB" sz="2400" b="1" dirty="0" smtClean="0">
                <a:solidFill>
                  <a:srgbClr val="FFFF00"/>
                </a:solidFill>
                <a:latin typeface="Comic Sans MS" panose="030F0702030302020204" pitchFamily="66" charset="0"/>
              </a:rPr>
              <a:t>that fights for the rights of the poor, the original peoples and the least of our brothers and sisters, where their voices can be heard </a:t>
            </a:r>
          </a:p>
          <a:p>
            <a:pPr algn="ctr"/>
            <a:r>
              <a:rPr lang="en-GB" sz="2400" b="1" dirty="0" smtClean="0">
                <a:solidFill>
                  <a:srgbClr val="FFFF00"/>
                </a:solidFill>
                <a:latin typeface="Comic Sans MS" panose="030F0702030302020204" pitchFamily="66" charset="0"/>
              </a:rPr>
              <a:t>and their dignity advanced. </a:t>
            </a:r>
            <a:r>
              <a:rPr lang="en-GB" sz="1200" b="1" dirty="0" smtClean="0">
                <a:latin typeface="Comic Sans MS" panose="030F0702030302020204" pitchFamily="66" charset="0"/>
              </a:rPr>
              <a:t>QA 7</a:t>
            </a:r>
            <a:endParaRPr lang="en-GB" sz="2400" b="1" dirty="0">
              <a:latin typeface="Comic Sans MS" panose="030F0702030302020204" pitchFamily="66"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883" y="2780928"/>
            <a:ext cx="6059445" cy="384774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4215834"/>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10000"/>
                                  </p:stCondLst>
                                  <p:childTnLst>
                                    <p:set>
                                      <p:cBhvr>
                                        <p:cTn id="6" dur="1" fill="hold">
                                          <p:stCondLst>
                                            <p:cond delay="0"/>
                                          </p:stCondLst>
                                        </p:cTn>
                                        <p:tgtEl>
                                          <p:spTgt spid="3075"/>
                                        </p:tgtEl>
                                        <p:attrNameLst>
                                          <p:attrName>style.visibility</p:attrName>
                                        </p:attrNameLst>
                                      </p:cBhvr>
                                      <p:to>
                                        <p:strVal val="visible"/>
                                      </p:to>
                                    </p:set>
                                    <p:animEffect transition="in" filter="circle(in)">
                                      <p:cBhvr>
                                        <p:cTn id="7" dur="6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2870" y="404664"/>
            <a:ext cx="8856984" cy="6001643"/>
          </a:xfrm>
          <a:prstGeom prst="rect">
            <a:avLst/>
          </a:prstGeom>
          <a:noFill/>
        </p:spPr>
        <p:txBody>
          <a:bodyPr wrap="square" rtlCol="0">
            <a:spAutoFit/>
          </a:bodyPr>
          <a:lstStyle/>
          <a:p>
            <a:pPr algn="ctr"/>
            <a:r>
              <a:rPr lang="en-GB" sz="2400" b="1" dirty="0" smtClean="0">
                <a:latin typeface="Comic Sans MS" panose="030F0702030302020204" pitchFamily="66" charset="0"/>
              </a:rPr>
              <a:t> If we wish to dialogue,</a:t>
            </a:r>
          </a:p>
          <a:p>
            <a:pPr algn="ctr"/>
            <a:r>
              <a:rPr lang="en-GB" sz="2400" b="1" dirty="0" smtClean="0">
                <a:latin typeface="Comic Sans MS" panose="030F0702030302020204" pitchFamily="66" charset="0"/>
              </a:rPr>
              <a:t> we should do this in the first place </a:t>
            </a:r>
            <a:r>
              <a:rPr lang="en-GB" sz="2400" b="1" i="1" dirty="0" smtClean="0">
                <a:latin typeface="Comic Sans MS" panose="030F0702030302020204" pitchFamily="66" charset="0"/>
              </a:rPr>
              <a:t>with the poor</a:t>
            </a:r>
            <a:r>
              <a:rPr lang="en-GB" sz="2400" b="1" dirty="0" smtClean="0">
                <a:latin typeface="Comic Sans MS" panose="030F0702030302020204" pitchFamily="66" charset="0"/>
              </a:rPr>
              <a:t>. </a:t>
            </a:r>
          </a:p>
          <a:p>
            <a:pPr algn="ctr"/>
            <a:r>
              <a:rPr lang="en-GB" sz="2400" b="1" dirty="0" smtClean="0">
                <a:latin typeface="Comic Sans MS" panose="030F0702030302020204" pitchFamily="66" charset="0"/>
              </a:rPr>
              <a:t>They are not just another party to be won over, </a:t>
            </a:r>
          </a:p>
          <a:p>
            <a:pPr algn="ctr"/>
            <a:r>
              <a:rPr lang="en-GB" sz="2400" b="1" dirty="0" smtClean="0">
                <a:latin typeface="Comic Sans MS" panose="030F0702030302020204" pitchFamily="66" charset="0"/>
              </a:rPr>
              <a:t>or merely another individual seated at a table of equals. </a:t>
            </a:r>
            <a:r>
              <a:rPr lang="en-GB" sz="2400" b="1" i="1" dirty="0" smtClean="0">
                <a:latin typeface="Comic Sans MS" panose="030F0702030302020204" pitchFamily="66" charset="0"/>
              </a:rPr>
              <a:t>They are our principal dialogue partners</a:t>
            </a:r>
            <a:r>
              <a:rPr lang="en-GB" sz="2400" b="1" dirty="0" smtClean="0">
                <a:latin typeface="Comic Sans MS" panose="030F0702030302020204" pitchFamily="66" charset="0"/>
              </a:rPr>
              <a:t>, </a:t>
            </a:r>
          </a:p>
          <a:p>
            <a:pPr algn="ctr"/>
            <a:r>
              <a:rPr lang="en-GB" sz="2400" b="1" dirty="0" smtClean="0">
                <a:latin typeface="Comic Sans MS" panose="030F0702030302020204" pitchFamily="66" charset="0"/>
              </a:rPr>
              <a:t>those from whom we have the most to learn, </a:t>
            </a:r>
          </a:p>
          <a:p>
            <a:pPr algn="ctr"/>
            <a:r>
              <a:rPr lang="en-GB" sz="2400" b="1" dirty="0" smtClean="0">
                <a:latin typeface="Comic Sans MS" panose="030F0702030302020204" pitchFamily="66" charset="0"/>
              </a:rPr>
              <a:t>to whom we need to listen out of a duty of justice,</a:t>
            </a:r>
          </a:p>
          <a:p>
            <a:pPr algn="ctr"/>
            <a:r>
              <a:rPr lang="en-GB" sz="2400" b="1" dirty="0" smtClean="0">
                <a:latin typeface="Comic Sans MS" panose="030F0702030302020204" pitchFamily="66" charset="0"/>
              </a:rPr>
              <a:t> and from whom we must ask permission before presenting our proposals. </a:t>
            </a:r>
          </a:p>
          <a:p>
            <a:pPr algn="ctr"/>
            <a:r>
              <a:rPr lang="en-GB" sz="2400" b="1" i="1" u="sng" dirty="0" smtClean="0">
                <a:latin typeface="Comic Sans MS" panose="030F0702030302020204" pitchFamily="66" charset="0"/>
              </a:rPr>
              <a:t>Their words, their hopes and their fears </a:t>
            </a:r>
          </a:p>
          <a:p>
            <a:pPr algn="ctr"/>
            <a:r>
              <a:rPr lang="en-GB" sz="2400" b="1" i="1" u="sng" dirty="0" smtClean="0">
                <a:latin typeface="Comic Sans MS" panose="030F0702030302020204" pitchFamily="66" charset="0"/>
              </a:rPr>
              <a:t>should be the most authoritative voice </a:t>
            </a:r>
          </a:p>
          <a:p>
            <a:pPr algn="ctr"/>
            <a:r>
              <a:rPr lang="en-GB" sz="2400" b="1" i="1" u="sng" dirty="0" smtClean="0">
                <a:latin typeface="Comic Sans MS" panose="030F0702030302020204" pitchFamily="66" charset="0"/>
              </a:rPr>
              <a:t>at any table of dialogue on the Amazon region</a:t>
            </a:r>
            <a:r>
              <a:rPr lang="en-GB" sz="2400" b="1" dirty="0" smtClean="0">
                <a:latin typeface="Comic Sans MS" panose="030F0702030302020204" pitchFamily="66" charset="0"/>
              </a:rPr>
              <a:t>. </a:t>
            </a:r>
          </a:p>
          <a:p>
            <a:pPr algn="ctr"/>
            <a:r>
              <a:rPr lang="en-GB" sz="2400" b="1" dirty="0" smtClean="0">
                <a:latin typeface="Comic Sans MS" panose="030F0702030302020204" pitchFamily="66" charset="0"/>
              </a:rPr>
              <a:t>And the great question is:</a:t>
            </a:r>
          </a:p>
          <a:p>
            <a:pPr algn="ctr"/>
            <a:r>
              <a:rPr lang="en-GB" sz="2400" b="1" dirty="0" smtClean="0">
                <a:latin typeface="Comic Sans MS" panose="030F0702030302020204" pitchFamily="66" charset="0"/>
              </a:rPr>
              <a:t> “</a:t>
            </a:r>
            <a:r>
              <a:rPr lang="en-GB" sz="2400" b="1" i="1" dirty="0" smtClean="0">
                <a:latin typeface="Comic Sans MS" panose="030F0702030302020204" pitchFamily="66" charset="0"/>
              </a:rPr>
              <a:t>What is their idea of ‘good living’ for themselves </a:t>
            </a:r>
          </a:p>
          <a:p>
            <a:pPr algn="ctr"/>
            <a:r>
              <a:rPr lang="en-GB" sz="2400" b="1" i="1" dirty="0" smtClean="0">
                <a:latin typeface="Comic Sans MS" panose="030F0702030302020204" pitchFamily="66" charset="0"/>
              </a:rPr>
              <a:t>and for those who will come after them?</a:t>
            </a:r>
            <a:r>
              <a:rPr lang="en-GB" sz="2400" b="1" dirty="0" smtClean="0">
                <a:latin typeface="Comic Sans MS" panose="030F0702030302020204" pitchFamily="66" charset="0"/>
              </a:rPr>
              <a:t>”</a:t>
            </a:r>
          </a:p>
          <a:p>
            <a:pPr algn="ctr">
              <a:lnSpc>
                <a:spcPct val="200000"/>
              </a:lnSpc>
            </a:pPr>
            <a:r>
              <a:rPr lang="en-GB" sz="1200" b="1" dirty="0" smtClean="0">
                <a:latin typeface="Comic Sans MS" panose="030F0702030302020204" pitchFamily="66" charset="0"/>
              </a:rPr>
              <a:t>QA  26</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4271971804"/>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5897" y="596607"/>
            <a:ext cx="7632848" cy="1569660"/>
          </a:xfrm>
          <a:prstGeom prst="rect">
            <a:avLst/>
          </a:prstGeom>
          <a:noFill/>
        </p:spPr>
        <p:txBody>
          <a:bodyPr wrap="square" rtlCol="0">
            <a:spAutoFit/>
          </a:bodyPr>
          <a:lstStyle/>
          <a:p>
            <a:pPr algn="ctr"/>
            <a:r>
              <a:rPr lang="en-GB" sz="2400" b="1" dirty="0" smtClean="0">
                <a:solidFill>
                  <a:srgbClr val="FFFF00"/>
                </a:solidFill>
                <a:latin typeface="Comic Sans MS" panose="030F0702030302020204" pitchFamily="66" charset="0"/>
              </a:rPr>
              <a:t>I dream of an Amazon region </a:t>
            </a:r>
          </a:p>
          <a:p>
            <a:pPr algn="ctr"/>
            <a:r>
              <a:rPr lang="en-GB" sz="2400" b="1" dirty="0" smtClean="0">
                <a:solidFill>
                  <a:srgbClr val="FFFF00"/>
                </a:solidFill>
                <a:latin typeface="Comic Sans MS" panose="030F0702030302020204" pitchFamily="66" charset="0"/>
              </a:rPr>
              <a:t>that can preserve its distinctive cultural riches, where the beauty of our humanity</a:t>
            </a:r>
          </a:p>
          <a:p>
            <a:pPr algn="ctr"/>
            <a:r>
              <a:rPr lang="en-GB" sz="2400" b="1" dirty="0" smtClean="0">
                <a:solidFill>
                  <a:srgbClr val="FFFF00"/>
                </a:solidFill>
                <a:latin typeface="Comic Sans MS" panose="030F0702030302020204" pitchFamily="66" charset="0"/>
              </a:rPr>
              <a:t> shines forth in so many varied ways …  </a:t>
            </a:r>
            <a:r>
              <a:rPr lang="en-GB" sz="1200" b="1" dirty="0" smtClean="0">
                <a:latin typeface="Comic Sans MS" panose="030F0702030302020204" pitchFamily="66" charset="0"/>
              </a:rPr>
              <a:t>QA 7</a:t>
            </a:r>
            <a:endParaRPr lang="en-GB" sz="2400" b="1" dirty="0">
              <a:latin typeface="Comic Sans MS" panose="030F0702030302020204" pitchFamily="66"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492896"/>
            <a:ext cx="6083102" cy="4055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3314735"/>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9000"/>
                                  </p:stCondLst>
                                  <p:childTnLst>
                                    <p:set>
                                      <p:cBhvr>
                                        <p:cTn id="6" dur="1" fill="hold">
                                          <p:stCondLst>
                                            <p:cond delay="0"/>
                                          </p:stCondLst>
                                        </p:cTn>
                                        <p:tgtEl>
                                          <p:spTgt spid="4098"/>
                                        </p:tgtEl>
                                        <p:attrNameLst>
                                          <p:attrName>style.visibility</p:attrName>
                                        </p:attrNameLst>
                                      </p:cBhvr>
                                      <p:to>
                                        <p:strVal val="visible"/>
                                      </p:to>
                                    </p:set>
                                    <p:animEffect transition="in" filter="wheel(2)">
                                      <p:cBhvr>
                                        <p:cTn id="7" dur="6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76672"/>
            <a:ext cx="9144000" cy="5632311"/>
          </a:xfrm>
          <a:prstGeom prst="rect">
            <a:avLst/>
          </a:prstGeom>
          <a:noFill/>
        </p:spPr>
        <p:txBody>
          <a:bodyPr wrap="square" rtlCol="0">
            <a:spAutoFit/>
          </a:bodyPr>
          <a:lstStyle/>
          <a:p>
            <a:pPr algn="ctr"/>
            <a:r>
              <a:rPr lang="en-GB" sz="2400" b="1" dirty="0" smtClean="0">
                <a:latin typeface="Comic Sans MS" panose="030F0702030302020204" pitchFamily="66" charset="0"/>
              </a:rPr>
              <a:t>Even now, we see in the Amazon region </a:t>
            </a:r>
          </a:p>
          <a:p>
            <a:pPr algn="ctr"/>
            <a:r>
              <a:rPr lang="en-GB" sz="2400" b="1" dirty="0" smtClean="0">
                <a:latin typeface="Comic Sans MS" panose="030F0702030302020204" pitchFamily="66" charset="0"/>
              </a:rPr>
              <a:t>thousands of indigenous communities,</a:t>
            </a:r>
          </a:p>
          <a:p>
            <a:pPr algn="ctr"/>
            <a:r>
              <a:rPr lang="en-GB" sz="2400" b="1" dirty="0" smtClean="0">
                <a:latin typeface="Comic Sans MS" panose="030F0702030302020204" pitchFamily="66" charset="0"/>
              </a:rPr>
              <a:t> people of African descent, river people and city dwellers, who differ from one another </a:t>
            </a:r>
          </a:p>
          <a:p>
            <a:pPr algn="ctr"/>
            <a:r>
              <a:rPr lang="en-GB" sz="2400" b="1" dirty="0" smtClean="0">
                <a:latin typeface="Comic Sans MS" panose="030F0702030302020204" pitchFamily="66" charset="0"/>
              </a:rPr>
              <a:t>and embrace a great human diversity.</a:t>
            </a:r>
          </a:p>
          <a:p>
            <a:pPr algn="ctr"/>
            <a:r>
              <a:rPr lang="en-GB" sz="2400" b="1" dirty="0" smtClean="0">
                <a:latin typeface="Comic Sans MS" panose="030F0702030302020204" pitchFamily="66" charset="0"/>
              </a:rPr>
              <a:t> </a:t>
            </a:r>
            <a:r>
              <a:rPr lang="en-GB" sz="2400" b="1" i="1" u="sng" dirty="0" smtClean="0">
                <a:latin typeface="Comic Sans MS" panose="030F0702030302020204" pitchFamily="66" charset="0"/>
              </a:rPr>
              <a:t>In each land and its features, </a:t>
            </a:r>
          </a:p>
          <a:p>
            <a:pPr algn="ctr"/>
            <a:r>
              <a:rPr lang="en-GB" sz="2400" b="1" i="1" u="sng" dirty="0" smtClean="0">
                <a:latin typeface="Comic Sans MS" panose="030F0702030302020204" pitchFamily="66" charset="0"/>
              </a:rPr>
              <a:t>God manifests himself</a:t>
            </a:r>
          </a:p>
          <a:p>
            <a:pPr algn="ctr"/>
            <a:r>
              <a:rPr lang="en-GB" sz="2400" b="1" u="sng" dirty="0" smtClean="0">
                <a:latin typeface="Comic Sans MS" panose="030F0702030302020204" pitchFamily="66" charset="0"/>
              </a:rPr>
              <a:t> </a:t>
            </a:r>
            <a:r>
              <a:rPr lang="en-GB" sz="2400" b="1" i="1" u="sng" dirty="0" smtClean="0">
                <a:latin typeface="Comic Sans MS" panose="030F0702030302020204" pitchFamily="66" charset="0"/>
              </a:rPr>
              <a:t>and reflects something of his inexhaustible beauty</a:t>
            </a:r>
            <a:r>
              <a:rPr lang="en-GB" sz="2400" b="1" u="sng" dirty="0" smtClean="0">
                <a:latin typeface="Comic Sans MS" panose="030F0702030302020204" pitchFamily="66" charset="0"/>
              </a:rPr>
              <a:t>.</a:t>
            </a:r>
          </a:p>
          <a:p>
            <a:pPr algn="ctr"/>
            <a:r>
              <a:rPr lang="en-GB" sz="2400" b="1" u="sng" dirty="0" smtClean="0">
                <a:latin typeface="Comic Sans MS" panose="030F0702030302020204" pitchFamily="66" charset="0"/>
              </a:rPr>
              <a:t> </a:t>
            </a:r>
            <a:r>
              <a:rPr lang="en-GB" sz="2400" b="1" i="1" u="sng" dirty="0" smtClean="0">
                <a:latin typeface="Comic Sans MS" panose="030F0702030302020204" pitchFamily="66" charset="0"/>
              </a:rPr>
              <a:t>Each distinct group, then, in a vital synthesis </a:t>
            </a:r>
          </a:p>
          <a:p>
            <a:pPr algn="ctr"/>
            <a:r>
              <a:rPr lang="en-GB" sz="2400" b="1" i="1" u="sng" dirty="0" smtClean="0">
                <a:latin typeface="Comic Sans MS" panose="030F0702030302020204" pitchFamily="66" charset="0"/>
              </a:rPr>
              <a:t>with its surroundings, develops its own form of wisdom.</a:t>
            </a:r>
            <a:r>
              <a:rPr lang="en-GB" sz="2400" b="1" u="sng" dirty="0" smtClean="0">
                <a:latin typeface="Comic Sans MS" panose="030F0702030302020204" pitchFamily="66" charset="0"/>
              </a:rPr>
              <a:t> </a:t>
            </a:r>
            <a:r>
              <a:rPr lang="en-GB" sz="2400" b="1" dirty="0" smtClean="0">
                <a:latin typeface="Comic Sans MS" panose="030F0702030302020204" pitchFamily="66" charset="0"/>
              </a:rPr>
              <a:t>Those of us who observe this from without</a:t>
            </a:r>
          </a:p>
          <a:p>
            <a:pPr algn="ctr"/>
            <a:r>
              <a:rPr lang="en-GB" sz="2400" b="1" dirty="0" smtClean="0">
                <a:latin typeface="Comic Sans MS" panose="030F0702030302020204" pitchFamily="66" charset="0"/>
              </a:rPr>
              <a:t> should avoid unfair generalizations, simplistic arguments and conclusions drawn only on the basis </a:t>
            </a:r>
          </a:p>
          <a:p>
            <a:pPr algn="ctr"/>
            <a:r>
              <a:rPr lang="en-GB" sz="2400" b="1" dirty="0" smtClean="0">
                <a:latin typeface="Comic Sans MS" panose="030F0702030302020204" pitchFamily="66" charset="0"/>
              </a:rPr>
              <a:t>of our own mind sets and experiences.</a:t>
            </a:r>
          </a:p>
          <a:p>
            <a:pPr algn="ctr">
              <a:lnSpc>
                <a:spcPct val="200000"/>
              </a:lnSpc>
            </a:pPr>
            <a:r>
              <a:rPr lang="en-GB" sz="1200" b="1" dirty="0" smtClean="0">
                <a:latin typeface="Comic Sans MS" panose="030F0702030302020204" pitchFamily="66" charset="0"/>
              </a:rPr>
              <a:t>QA 32</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3898702960"/>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1571413"/>
            <a:ext cx="8280920" cy="5262979"/>
          </a:xfrm>
          <a:prstGeom prst="rect">
            <a:avLst/>
          </a:prstGeom>
          <a:noFill/>
        </p:spPr>
        <p:txBody>
          <a:bodyPr wrap="square" rtlCol="0">
            <a:spAutoFit/>
          </a:bodyPr>
          <a:lstStyle/>
          <a:p>
            <a:pPr algn="ctr"/>
            <a:endParaRPr lang="en-GB" sz="2400" b="1" dirty="0" smtClean="0">
              <a:latin typeface="Comic Sans MS" panose="030F0702030302020204" pitchFamily="66" charset="0"/>
            </a:endParaRPr>
          </a:p>
          <a:p>
            <a:pPr algn="ctr"/>
            <a:r>
              <a:rPr lang="en-GB" sz="2400" b="1" dirty="0" smtClean="0">
                <a:latin typeface="Comic Sans MS" panose="030F0702030302020204" pitchFamily="66" charset="0"/>
              </a:rPr>
              <a:t>… there is a need to care lovingly for our roots, </a:t>
            </a:r>
          </a:p>
          <a:p>
            <a:pPr algn="ctr"/>
            <a:r>
              <a:rPr lang="en-GB" sz="2400" b="1" dirty="0" smtClean="0">
                <a:latin typeface="Comic Sans MS" panose="030F0702030302020204" pitchFamily="66" charset="0"/>
              </a:rPr>
              <a:t>since they are “a fixed point from which we can grow and meet new challenges”. </a:t>
            </a:r>
          </a:p>
          <a:p>
            <a:pPr algn="ctr"/>
            <a:r>
              <a:rPr lang="en-GB" sz="2400" b="1" dirty="0" smtClean="0">
                <a:latin typeface="Comic Sans MS" panose="030F0702030302020204" pitchFamily="66" charset="0"/>
              </a:rPr>
              <a:t>I urge the young people of the Amazon region, especially the indigenous peoples, </a:t>
            </a:r>
          </a:p>
          <a:p>
            <a:pPr algn="ctr"/>
            <a:r>
              <a:rPr lang="en-GB" sz="2400" b="1" dirty="0" smtClean="0">
                <a:latin typeface="Comic Sans MS" panose="030F0702030302020204" pitchFamily="66" charset="0"/>
              </a:rPr>
              <a:t>to </a:t>
            </a:r>
            <a:r>
              <a:rPr lang="en-GB" sz="2400" b="1" i="1" u="sng" dirty="0" smtClean="0">
                <a:latin typeface="Comic Sans MS" panose="030F0702030302020204" pitchFamily="66" charset="0"/>
              </a:rPr>
              <a:t>“take charge of your roots, </a:t>
            </a:r>
          </a:p>
          <a:p>
            <a:pPr algn="ctr"/>
            <a:r>
              <a:rPr lang="en-GB" sz="2400" b="1" i="1" u="sng" dirty="0" smtClean="0">
                <a:latin typeface="Comic Sans MS" panose="030F0702030302020204" pitchFamily="66" charset="0"/>
              </a:rPr>
              <a:t>because from the roots comes the strength </a:t>
            </a:r>
          </a:p>
          <a:p>
            <a:pPr algn="ctr"/>
            <a:r>
              <a:rPr lang="en-GB" sz="2400" b="1" i="1" u="sng" dirty="0" smtClean="0">
                <a:latin typeface="Comic Sans MS" panose="030F0702030302020204" pitchFamily="66" charset="0"/>
              </a:rPr>
              <a:t>that will make you grow, flourish and bear fruit”</a:t>
            </a:r>
            <a:r>
              <a:rPr lang="en-GB" sz="2400" b="1" dirty="0" smtClean="0">
                <a:latin typeface="Comic Sans MS" panose="030F0702030302020204" pitchFamily="66" charset="0"/>
              </a:rPr>
              <a:t>.</a:t>
            </a:r>
          </a:p>
          <a:p>
            <a:pPr algn="ctr"/>
            <a:r>
              <a:rPr lang="en-GB" sz="2400" b="1" dirty="0" smtClean="0">
                <a:latin typeface="Comic Sans MS" panose="030F0702030302020204" pitchFamily="66" charset="0"/>
              </a:rPr>
              <a:t> For those of them who are baptized, these roots include the history of the people of Israel and the Church up to our own day. Knowledge of them can bring joy and, above all, a hope capable of inspiring noble and courageous actions.  </a:t>
            </a:r>
            <a:r>
              <a:rPr lang="en-GB" sz="1200" b="1" dirty="0" smtClean="0">
                <a:latin typeface="Comic Sans MS" panose="030F0702030302020204" pitchFamily="66" charset="0"/>
              </a:rPr>
              <a:t>QA 33</a:t>
            </a:r>
            <a:endParaRPr lang="en-GB" sz="2400" b="1" dirty="0">
              <a:latin typeface="Comic Sans MS" panose="030F0702030302020204" pitchFamily="66" charset="0"/>
            </a:endParaRPr>
          </a:p>
        </p:txBody>
      </p:sp>
      <p:sp>
        <p:nvSpPr>
          <p:cNvPr id="3" name="TextBox 2"/>
          <p:cNvSpPr txBox="1"/>
          <p:nvPr/>
        </p:nvSpPr>
        <p:spPr>
          <a:xfrm>
            <a:off x="80791" y="188640"/>
            <a:ext cx="8784976" cy="1569660"/>
          </a:xfrm>
          <a:prstGeom prst="rect">
            <a:avLst/>
          </a:prstGeom>
          <a:noFill/>
        </p:spPr>
        <p:txBody>
          <a:bodyPr wrap="square" rtlCol="0">
            <a:spAutoFit/>
          </a:bodyPr>
          <a:lstStyle/>
          <a:p>
            <a:pPr algn="ctr"/>
            <a:r>
              <a:rPr lang="en-GB" sz="2400" b="1" dirty="0" smtClean="0"/>
              <a:t>Pope Francis warns against ‘a consumerist vision of human beings, encouraged by the mechanisms of today’s globalized economy’</a:t>
            </a:r>
          </a:p>
          <a:p>
            <a:pPr algn="ctr"/>
            <a:r>
              <a:rPr lang="en-GB" sz="2400" b="1" dirty="0"/>
              <a:t>w</a:t>
            </a:r>
            <a:r>
              <a:rPr lang="en-GB" sz="2400" b="1" dirty="0" smtClean="0"/>
              <a:t>hich ‘has a levelling effect on cultures, diminishing the immense variety which is the heritage of all humanity’</a:t>
            </a:r>
            <a:endParaRPr lang="en-GB" sz="2400" b="1" dirty="0"/>
          </a:p>
        </p:txBody>
      </p:sp>
    </p:spTree>
    <p:extLst>
      <p:ext uri="{BB962C8B-B14F-4D97-AF65-F5344CB8AC3E}">
        <p14:creationId xmlns:p14="http://schemas.microsoft.com/office/powerpoint/2010/main" val="1420167135"/>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82356" y="836712"/>
            <a:ext cx="4961644" cy="2308324"/>
          </a:xfrm>
          <a:prstGeom prst="rect">
            <a:avLst/>
          </a:prstGeom>
          <a:noFill/>
        </p:spPr>
        <p:txBody>
          <a:bodyPr wrap="square" rtlCol="0">
            <a:spAutoFit/>
          </a:bodyPr>
          <a:lstStyle/>
          <a:p>
            <a:pPr algn="ctr"/>
            <a:r>
              <a:rPr lang="en-GB" sz="2400" b="1" dirty="0" smtClean="0">
                <a:solidFill>
                  <a:srgbClr val="FFFF00"/>
                </a:solidFill>
                <a:latin typeface="Comic Sans MS" panose="030F0702030302020204" pitchFamily="66" charset="0"/>
              </a:rPr>
              <a:t>I dream of an Amazon region </a:t>
            </a:r>
          </a:p>
          <a:p>
            <a:pPr algn="ctr"/>
            <a:r>
              <a:rPr lang="en-GB" sz="2400" b="1" dirty="0" smtClean="0">
                <a:solidFill>
                  <a:srgbClr val="FFFF00"/>
                </a:solidFill>
                <a:latin typeface="Comic Sans MS" panose="030F0702030302020204" pitchFamily="66" charset="0"/>
              </a:rPr>
              <a:t>that can jealously preserve </a:t>
            </a:r>
          </a:p>
          <a:p>
            <a:pPr algn="ctr"/>
            <a:r>
              <a:rPr lang="en-GB" sz="2400" b="1" dirty="0" smtClean="0">
                <a:solidFill>
                  <a:srgbClr val="FFFF00"/>
                </a:solidFill>
                <a:latin typeface="Comic Sans MS" panose="030F0702030302020204" pitchFamily="66" charset="0"/>
              </a:rPr>
              <a:t>its overwhelming natural beauty </a:t>
            </a:r>
          </a:p>
          <a:p>
            <a:pPr algn="ctr"/>
            <a:r>
              <a:rPr lang="en-GB" sz="2400" b="1" dirty="0" smtClean="0">
                <a:solidFill>
                  <a:srgbClr val="FFFF00"/>
                </a:solidFill>
                <a:latin typeface="Comic Sans MS" panose="030F0702030302020204" pitchFamily="66" charset="0"/>
              </a:rPr>
              <a:t>and the superabundant life</a:t>
            </a:r>
          </a:p>
          <a:p>
            <a:pPr algn="ctr"/>
            <a:r>
              <a:rPr lang="en-GB" sz="2400" b="1" dirty="0" smtClean="0">
                <a:solidFill>
                  <a:srgbClr val="FFFF00"/>
                </a:solidFill>
                <a:latin typeface="Comic Sans MS" panose="030F0702030302020204" pitchFamily="66" charset="0"/>
              </a:rPr>
              <a:t> teeming in its rivers and forests … </a:t>
            </a:r>
            <a:r>
              <a:rPr lang="en-GB" sz="1200" b="1" dirty="0" smtClean="0">
                <a:latin typeface="Comic Sans MS" panose="030F0702030302020204" pitchFamily="66" charset="0"/>
              </a:rPr>
              <a:t>QA 7</a:t>
            </a:r>
            <a:endParaRPr lang="en-GB" sz="2400" b="1" dirty="0">
              <a:latin typeface="Comic Sans MS" panose="030F0702030302020204" pitchFamily="66"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73" y="260648"/>
            <a:ext cx="3858828" cy="6277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82"/>
          <a:stretch/>
        </p:blipFill>
        <p:spPr bwMode="auto">
          <a:xfrm>
            <a:off x="4525325" y="3399546"/>
            <a:ext cx="4268764" cy="27657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2978597"/>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out)">
                                      <p:cBhvr>
                                        <p:cTn id="7" dur="6000"/>
                                        <p:tgtEl>
                                          <p:spTgt spid="5122"/>
                                        </p:tgtEl>
                                      </p:cBhvr>
                                    </p:animEffect>
                                  </p:childTnLst>
                                </p:cTn>
                              </p:par>
                            </p:childTnLst>
                          </p:cTn>
                        </p:par>
                        <p:par>
                          <p:cTn id="8" fill="hold">
                            <p:stCondLst>
                              <p:cond delay="6000"/>
                            </p:stCondLst>
                            <p:childTnLst>
                              <p:par>
                                <p:cTn id="9" presetID="6" presetClass="entr" presetSubtype="16" fill="hold" nodeType="after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circle(in)">
                                      <p:cBhvr>
                                        <p:cTn id="11" dur="5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630</TotalTime>
  <Words>1873</Words>
  <Application>Microsoft Office PowerPoint</Application>
  <PresentationFormat>On-screen Show (4:3)</PresentationFormat>
  <Paragraphs>236</Paragraphs>
  <Slides>25</Slides>
  <Notes>0</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McCabe</dc:creator>
  <cp:lastModifiedBy>Anne McCabe</cp:lastModifiedBy>
  <cp:revision>41</cp:revision>
  <dcterms:created xsi:type="dcterms:W3CDTF">2020-05-11T14:02:14Z</dcterms:created>
  <dcterms:modified xsi:type="dcterms:W3CDTF">2020-05-15T09:59:06Z</dcterms:modified>
</cp:coreProperties>
</file>